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slideLayouts/slideLayout1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4"/>
    <p:sldMasterId id="2147483694" r:id="rId15"/>
    <p:sldMasterId id="2147483696" r:id="rId16"/>
    <p:sldMasterId id="2147483705" r:id="rId17"/>
    <p:sldMasterId id="2147483707" r:id="rId18"/>
    <p:sldMasterId id="2147483709" r:id="rId19"/>
    <p:sldMasterId id="2147483711" r:id="rId20"/>
    <p:sldMasterId id="2147483713" r:id="rId21"/>
    <p:sldMasterId id="2147483715" r:id="rId22"/>
    <p:sldMasterId id="2147483717" r:id="rId23"/>
    <p:sldMasterId id="2147483718" r:id="rId24"/>
    <p:sldMasterId id="2147483720" r:id="rId25"/>
  </p:sldMasterIdLst>
  <p:notesMasterIdLst>
    <p:notesMasterId r:id="rId44"/>
  </p:notesMasterIdLst>
  <p:sldIdLst>
    <p:sldId id="1449" r:id="rId26"/>
    <p:sldId id="262" r:id="rId27"/>
    <p:sldId id="1126" r:id="rId28"/>
    <p:sldId id="1129" r:id="rId29"/>
    <p:sldId id="1457" r:id="rId30"/>
    <p:sldId id="1463" r:id="rId31"/>
    <p:sldId id="1464" r:id="rId32"/>
    <p:sldId id="1461" r:id="rId33"/>
    <p:sldId id="1462" r:id="rId34"/>
    <p:sldId id="1465" r:id="rId35"/>
    <p:sldId id="1469" r:id="rId36"/>
    <p:sldId id="1459" r:id="rId37"/>
    <p:sldId id="1466" r:id="rId38"/>
    <p:sldId id="1467" r:id="rId39"/>
    <p:sldId id="1470" r:id="rId40"/>
    <p:sldId id="1468" r:id="rId41"/>
    <p:sldId id="297" r:id="rId42"/>
    <p:sldId id="1125" r:id="rId43"/>
  </p:sldIdLst>
  <p:sldSz cx="12198350" cy="6858000"/>
  <p:notesSz cx="6858000" cy="9144000"/>
  <p:custDataLst>
    <p:tags r:id="rId45"/>
  </p:custDataLst>
  <p:defaultTextStyle>
    <a:defPPr>
      <a:defRPr lang="en-US"/>
    </a:defPPr>
    <a:lvl1pPr marL="0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B7C"/>
    <a:srgbClr val="FF00FF"/>
    <a:srgbClr val="66FF9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14" autoAdjust="0"/>
    <p:restoredTop sz="82743" autoAdjust="0"/>
  </p:normalViewPr>
  <p:slideViewPr>
    <p:cSldViewPr>
      <p:cViewPr varScale="1">
        <p:scale>
          <a:sx n="112" d="100"/>
          <a:sy n="112" d="100"/>
        </p:scale>
        <p:origin x="784" y="184"/>
      </p:cViewPr>
      <p:guideLst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80179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Master" Target="slideMasters/slideMaster5.xml"/><Relationship Id="rId26" Type="http://schemas.openxmlformats.org/officeDocument/2006/relationships/slide" Target="slides/slide1.xml"/><Relationship Id="rId39" Type="http://schemas.openxmlformats.org/officeDocument/2006/relationships/slide" Target="slides/slide14.xml"/><Relationship Id="rId21" Type="http://schemas.openxmlformats.org/officeDocument/2006/relationships/slideMaster" Target="slideMasters/slideMaster8.xml"/><Relationship Id="rId34" Type="http://schemas.openxmlformats.org/officeDocument/2006/relationships/slide" Target="slides/slide9.xml"/><Relationship Id="rId42" Type="http://schemas.openxmlformats.org/officeDocument/2006/relationships/slide" Target="slides/slide17.xml"/><Relationship Id="rId47" Type="http://schemas.openxmlformats.org/officeDocument/2006/relationships/viewProps" Target="viewProp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3.xml"/><Relationship Id="rId29" Type="http://schemas.openxmlformats.org/officeDocument/2006/relationships/slide" Target="slides/slide4.xml"/><Relationship Id="rId11" Type="http://schemas.openxmlformats.org/officeDocument/2006/relationships/customXml" Target="../customXml/item11.xml"/><Relationship Id="rId24" Type="http://schemas.openxmlformats.org/officeDocument/2006/relationships/slideMaster" Target="slideMasters/slideMaster11.xml"/><Relationship Id="rId32" Type="http://schemas.openxmlformats.org/officeDocument/2006/relationships/slide" Target="slides/slide7.xml"/><Relationship Id="rId37" Type="http://schemas.openxmlformats.org/officeDocument/2006/relationships/slide" Target="slides/slide12.xml"/><Relationship Id="rId40" Type="http://schemas.openxmlformats.org/officeDocument/2006/relationships/slide" Target="slides/slide15.xml"/><Relationship Id="rId45" Type="http://schemas.openxmlformats.org/officeDocument/2006/relationships/tags" Target="tags/tag1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2.xml"/><Relationship Id="rId23" Type="http://schemas.openxmlformats.org/officeDocument/2006/relationships/slideMaster" Target="slideMasters/slideMaster10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49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19" Type="http://schemas.openxmlformats.org/officeDocument/2006/relationships/slideMaster" Target="slideMasters/slideMaster6.xml"/><Relationship Id="rId31" Type="http://schemas.openxmlformats.org/officeDocument/2006/relationships/slide" Target="slides/slide6.xml"/><Relationship Id="rId44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Master" Target="slideMasters/slideMaster1.xml"/><Relationship Id="rId22" Type="http://schemas.openxmlformats.org/officeDocument/2006/relationships/slideMaster" Target="slideMasters/slideMaster9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Relationship Id="rId43" Type="http://schemas.openxmlformats.org/officeDocument/2006/relationships/slide" Target="slides/slide18.xml"/><Relationship Id="rId48" Type="http://schemas.openxmlformats.org/officeDocument/2006/relationships/theme" Target="theme/theme1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4.xml"/><Relationship Id="rId25" Type="http://schemas.openxmlformats.org/officeDocument/2006/relationships/slideMaster" Target="slideMasters/slideMaster12.xml"/><Relationship Id="rId33" Type="http://schemas.openxmlformats.org/officeDocument/2006/relationships/slide" Target="slides/slide8.xml"/><Relationship Id="rId38" Type="http://schemas.openxmlformats.org/officeDocument/2006/relationships/slide" Target="slides/slide13.xml"/><Relationship Id="rId46" Type="http://schemas.openxmlformats.org/officeDocument/2006/relationships/presProps" Target="presProps.xml"/><Relationship Id="rId20" Type="http://schemas.openxmlformats.org/officeDocument/2006/relationships/slideMaster" Target="slideMasters/slideMaster7.xml"/><Relationship Id="rId41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134F2-1676-48A3-903A-038A6077AAEC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6DCE6-5E8C-4E63-B22B-AE2E8354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5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78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876" y="2130426"/>
            <a:ext cx="10368598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29753" y="3886200"/>
            <a:ext cx="8538845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93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90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86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8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8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D15B4-1FB6-4A41-B6F5-F7C6C935F8A0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1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0962" y="4800600"/>
            <a:ext cx="731901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90962" y="612775"/>
            <a:ext cx="731901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768" indent="0">
              <a:buNone/>
              <a:defRPr sz="3700"/>
            </a:lvl2pPr>
            <a:lvl3pPr marL="1219535" indent="0">
              <a:buNone/>
              <a:defRPr sz="3200"/>
            </a:lvl3pPr>
            <a:lvl4pPr marL="1829303" indent="0">
              <a:buNone/>
              <a:defRPr sz="2700"/>
            </a:lvl4pPr>
            <a:lvl5pPr marL="2439071" indent="0">
              <a:buNone/>
              <a:defRPr sz="2700"/>
            </a:lvl5pPr>
            <a:lvl6pPr marL="3048838" indent="0">
              <a:buNone/>
              <a:defRPr sz="2700"/>
            </a:lvl6pPr>
            <a:lvl7pPr marL="3658606" indent="0">
              <a:buNone/>
              <a:defRPr sz="2700"/>
            </a:lvl7pPr>
            <a:lvl8pPr marL="4268373" indent="0">
              <a:buNone/>
              <a:defRPr sz="2700"/>
            </a:lvl8pPr>
            <a:lvl9pPr marL="487814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90962" y="5367338"/>
            <a:ext cx="731901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768" indent="0">
              <a:buNone/>
              <a:defRPr sz="1600"/>
            </a:lvl2pPr>
            <a:lvl3pPr marL="1219535" indent="0">
              <a:buNone/>
              <a:defRPr sz="1300"/>
            </a:lvl3pPr>
            <a:lvl4pPr marL="1829303" indent="0">
              <a:buNone/>
              <a:defRPr sz="1200"/>
            </a:lvl4pPr>
            <a:lvl5pPr marL="2439071" indent="0">
              <a:buNone/>
              <a:defRPr sz="1200"/>
            </a:lvl5pPr>
            <a:lvl6pPr marL="3048838" indent="0">
              <a:buNone/>
              <a:defRPr sz="1200"/>
            </a:lvl6pPr>
            <a:lvl7pPr marL="3658606" indent="0">
              <a:buNone/>
              <a:defRPr sz="1200"/>
            </a:lvl7pPr>
            <a:lvl8pPr marL="4268373" indent="0">
              <a:buNone/>
              <a:defRPr sz="1200"/>
            </a:lvl8pPr>
            <a:lvl9pPr marL="4878141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A51E-E9F9-4BBA-8F3B-026E8500E49A}" type="datetime1">
              <a:rPr lang="en-US" smtClean="0"/>
              <a:t>2/3/20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0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5710C-A7E3-426D-81F1-F6631B36F75F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9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43804" y="274639"/>
            <a:ext cx="2744629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09918" y="274639"/>
            <a:ext cx="803058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4B572-E480-4EC1-86BB-64101152E68C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12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2/3/20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248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2/3/20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9259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2/3/20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1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3888-1861-4ED3-8D16-BD59B50C0AB5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3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585" y="4406901"/>
            <a:ext cx="10368598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585" y="2906713"/>
            <a:ext cx="10368598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7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53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930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90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83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860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83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81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8605-9DC9-49E9-9FDF-F17389E0F925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3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6A156-8C01-43AD-A170-4C7A07CEB23E}" type="datetime1">
              <a:rPr lang="en-US" smtClean="0"/>
              <a:t>2/3/20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8" y="1600201"/>
            <a:ext cx="2896970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22912" y="1600201"/>
            <a:ext cx="7865522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D2930-5117-4418-B1CC-5B464C3DF389}" type="datetime1">
              <a:rPr lang="en-US" smtClean="0"/>
              <a:t>2/3/20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00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535113"/>
            <a:ext cx="5389723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609768" indent="0">
              <a:buNone/>
              <a:defRPr sz="2700" b="1"/>
            </a:lvl2pPr>
            <a:lvl3pPr marL="1219535" indent="0">
              <a:buNone/>
              <a:defRPr sz="2400" b="1"/>
            </a:lvl3pPr>
            <a:lvl4pPr marL="1829303" indent="0">
              <a:buNone/>
              <a:defRPr sz="2100" b="1"/>
            </a:lvl4pPr>
            <a:lvl5pPr marL="2439071" indent="0">
              <a:buNone/>
              <a:defRPr sz="2100" b="1"/>
            </a:lvl5pPr>
            <a:lvl6pPr marL="3048838" indent="0">
              <a:buNone/>
              <a:defRPr sz="2100" b="1"/>
            </a:lvl6pPr>
            <a:lvl7pPr marL="3658606" indent="0">
              <a:buNone/>
              <a:defRPr sz="2100" b="1"/>
            </a:lvl7pPr>
            <a:lvl8pPr marL="4268373" indent="0">
              <a:buNone/>
              <a:defRPr sz="2100" b="1"/>
            </a:lvl8pPr>
            <a:lvl9pPr marL="4878141" indent="0">
              <a:buNone/>
              <a:defRPr sz="2100" b="1"/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918" y="2174875"/>
            <a:ext cx="5389723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6594" y="1535113"/>
            <a:ext cx="5391840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609768" indent="0">
              <a:buNone/>
              <a:defRPr sz="2700" b="1"/>
            </a:lvl2pPr>
            <a:lvl3pPr marL="1219535" indent="0">
              <a:buNone/>
              <a:defRPr sz="2400" b="1"/>
            </a:lvl3pPr>
            <a:lvl4pPr marL="1829303" indent="0">
              <a:buNone/>
              <a:defRPr sz="2100" b="1"/>
            </a:lvl4pPr>
            <a:lvl5pPr marL="2439071" indent="0">
              <a:buNone/>
              <a:defRPr sz="2100" b="1"/>
            </a:lvl5pPr>
            <a:lvl6pPr marL="3048838" indent="0">
              <a:buNone/>
              <a:defRPr sz="2100" b="1"/>
            </a:lvl6pPr>
            <a:lvl7pPr marL="3658606" indent="0">
              <a:buNone/>
              <a:defRPr sz="2100" b="1"/>
            </a:lvl7pPr>
            <a:lvl8pPr marL="4268373" indent="0">
              <a:buNone/>
              <a:defRPr sz="2100" b="1"/>
            </a:lvl8pPr>
            <a:lvl9pPr marL="4878141" indent="0">
              <a:buNone/>
              <a:defRPr sz="21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6594" y="2174875"/>
            <a:ext cx="5391840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65834-9CD6-4E94-8FF1-0A9EBCF6012F}" type="datetime1">
              <a:rPr lang="en-US" smtClean="0"/>
              <a:t>2/3/20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8C3C-B55F-4A4B-9AB9-42DD245B1FDF}" type="datetime1">
              <a:rPr lang="en-US" smtClean="0"/>
              <a:t>2/3/20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34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33D54-DB42-4C98-97A1-04DF30310EB4}" type="datetime1">
              <a:rPr lang="en-US" smtClean="0"/>
              <a:t>2/3/20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920" y="273049"/>
            <a:ext cx="4013173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9216" y="273052"/>
            <a:ext cx="6819216" cy="585311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920" y="1435102"/>
            <a:ext cx="4013173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768" indent="0">
              <a:buNone/>
              <a:defRPr sz="1600"/>
            </a:lvl2pPr>
            <a:lvl3pPr marL="1219535" indent="0">
              <a:buNone/>
              <a:defRPr sz="1300"/>
            </a:lvl3pPr>
            <a:lvl4pPr marL="1829303" indent="0">
              <a:buNone/>
              <a:defRPr sz="1200"/>
            </a:lvl4pPr>
            <a:lvl5pPr marL="2439071" indent="0">
              <a:buNone/>
              <a:defRPr sz="1200"/>
            </a:lvl5pPr>
            <a:lvl6pPr marL="3048838" indent="0">
              <a:buNone/>
              <a:defRPr sz="1200"/>
            </a:lvl6pPr>
            <a:lvl7pPr marL="3658606" indent="0">
              <a:buNone/>
              <a:defRPr sz="1200"/>
            </a:lvl7pPr>
            <a:lvl8pPr marL="4268373" indent="0">
              <a:buNone/>
              <a:defRPr sz="1200"/>
            </a:lvl8pPr>
            <a:lvl9pPr marL="4878141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E6B90-4F68-4210-A214-7763A6F7F26A}" type="datetime1">
              <a:rPr lang="en-US" smtClean="0"/>
              <a:t>2/3/20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9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5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A3AF-1541-4979-9422-18F79577997B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343515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6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9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332178899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424941717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984621028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Rectangle 17"/>
          <p:cNvSpPr>
            <a:spLocks noChangeArrowheads="1"/>
          </p:cNvSpPr>
          <p:nvPr/>
        </p:nvSpPr>
        <p:spPr bwMode="auto">
          <a:xfrm>
            <a:off x="487090" y="381006"/>
            <a:ext cx="11219942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7235" tIns="33619" rIns="67235" bIns="33619" anchor="ctr" anchorCtr="1"/>
          <a:lstStyle/>
          <a:p>
            <a:pPr defTabSz="668242">
              <a:lnSpc>
                <a:spcPct val="90000"/>
              </a:lnSpc>
              <a:spcBef>
                <a:spcPct val="0"/>
              </a:spcBef>
            </a:pPr>
            <a:endParaRPr lang="en-US" sz="2333" dirty="0"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Neo Sans Intel Medium" pitchFamily="34" charset="0"/>
            </a:endParaRPr>
          </a:p>
        </p:txBody>
      </p:sp>
      <p:sp>
        <p:nvSpPr>
          <p:cNvPr id="4114" name="Rectangle 18"/>
          <p:cNvSpPr>
            <a:spLocks noChangeArrowheads="1"/>
          </p:cNvSpPr>
          <p:nvPr/>
        </p:nvSpPr>
        <p:spPr bwMode="auto">
          <a:xfrm>
            <a:off x="489207" y="1793883"/>
            <a:ext cx="11215705" cy="416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6771" tIns="33387" rIns="66771" bIns="33387" anchorCtr="1"/>
          <a:lstStyle/>
          <a:p>
            <a:pPr marL="164724" indent="-164724" defTabSz="668242">
              <a:buFont typeface="Wingdings" pitchFamily="2" charset="2"/>
              <a:buChar char=""/>
            </a:pPr>
            <a:endParaRPr lang="en-US" sz="1751" dirty="0"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Neo Sans Intel" pitchFamily="34" charset="0"/>
            </a:endParaRPr>
          </a:p>
        </p:txBody>
      </p:sp>
      <p:sp>
        <p:nvSpPr>
          <p:cNvPr id="4115" name="Rectangle 19"/>
          <p:cNvSpPr>
            <a:spLocks noGrp="1" noChangeArrowheads="1"/>
          </p:cNvSpPr>
          <p:nvPr>
            <p:ph type="title"/>
          </p:nvPr>
        </p:nvSpPr>
        <p:spPr bwMode="auto">
          <a:xfrm>
            <a:off x="609918" y="274639"/>
            <a:ext cx="1097851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0185" tIns="40092" rIns="80185" bIns="400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116" name="Rectangle 20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918" y="1600203"/>
            <a:ext cx="10978515" cy="4525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0185" tIns="40092" rIns="80185" bIns="40092" numCol="1" anchor="t" anchorCtr="1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67466097"/>
      </p:ext>
    </p:extLst>
  </p:cSld>
  <p:clrMap bg1="dk2" tx1="lt1" bg2="dk1" tx2="lt2" accent1="accent1" accent2="accent2" accent3="accent3" accent4="accent4" accent5="accent5" accent6="accent6" hlink="hlink" folHlink="folHlink"/>
  <p:transition>
    <p:fade/>
  </p:transition>
  <p:hf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5pPr>
      <a:lvl6pPr marL="334088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6pPr>
      <a:lvl7pPr marL="668174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7pPr>
      <a:lvl8pPr marL="1002262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8pPr>
      <a:lvl9pPr marL="1336348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9pPr>
    </p:titleStyle>
    <p:bodyStyle>
      <a:lvl1pPr marL="164724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2667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16450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Char char="–"/>
        <a:defRPr sz="2333">
          <a:solidFill>
            <a:schemeClr val="tx1"/>
          </a:solidFill>
          <a:effectLst/>
          <a:latin typeface="+mn-lt"/>
          <a:cs typeface="+mn-cs"/>
        </a:defRPr>
      </a:lvl2pPr>
      <a:lvl3pPr marL="668174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effectLst/>
          <a:latin typeface="+mn-lt"/>
          <a:cs typeface="+mn-cs"/>
        </a:defRPr>
      </a:lvl3pPr>
      <a:lvl4pPr marL="1010381" indent="-175165" algn="l" rtl="0" eaLnBrk="1" fontAlgn="base" hangingPunct="1">
        <a:spcBef>
          <a:spcPct val="20000"/>
        </a:spcBef>
        <a:spcAft>
          <a:spcPct val="0"/>
        </a:spcAft>
        <a:buChar char="–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4pPr>
      <a:lvl5pPr marL="1262107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5pPr>
      <a:lvl6pPr marL="1596193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6pPr>
      <a:lvl7pPr marL="1930281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7pPr>
      <a:lvl8pPr marL="2264366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8pPr>
      <a:lvl9pPr marL="2598454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9pPr>
    </p:bodyStyle>
    <p:otherStyle>
      <a:defPPr>
        <a:defRPr lang="en-US"/>
      </a:defPPr>
      <a:lvl1pPr marL="0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1pPr>
      <a:lvl2pPr marL="33408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2pPr>
      <a:lvl3pPr marL="668174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02262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3634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0436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2004521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33860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672695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917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C6D46-8883-4C59-8F41-21D7EAD29FB2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42151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20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1569098857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208990526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730545825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3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8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7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260188352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08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08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78" indent="-228578" algn="l" defTabSz="121908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03" indent="-228578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02" indent="-228578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42" indent="-224345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46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5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2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39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6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5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A3AF-1541-4979-9422-18F79577997B}" type="datetime1">
              <a:rPr lang="en-US" smtClean="0"/>
              <a:t>2/3/20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343515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515" y="95001"/>
            <a:ext cx="1219838" cy="95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58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</p:sldLayoutIdLst>
  <p:hf hdr="0" ftr="0" dt="0"/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435426051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WoT/WG/" TargetMode="External"/><Relationship Id="rId13" Type="http://schemas.openxmlformats.org/officeDocument/2006/relationships/hyperlink" Target="https://www.w3.org/TR/wot-security/" TargetMode="External"/><Relationship Id="rId18" Type="http://schemas.openxmlformats.org/officeDocument/2006/relationships/hyperlink" Target="https://github.com/w3c/wot-security/" TargetMode="External"/><Relationship Id="rId3" Type="http://schemas.openxmlformats.org/officeDocument/2006/relationships/hyperlink" Target="https://www.w3.org/2016/07/wot-ig-charter.html" TargetMode="External"/><Relationship Id="rId7" Type="http://schemas.openxmlformats.org/officeDocument/2006/relationships/hyperlink" Target="https://www.w3.org/2016/12/wot-wg-2016.html" TargetMode="External"/><Relationship Id="rId12" Type="http://schemas.openxmlformats.org/officeDocument/2006/relationships/hyperlink" Target="https://www.w3.org/TR/wot-scripting-api/" TargetMode="External"/><Relationship Id="rId17" Type="http://schemas.openxmlformats.org/officeDocument/2006/relationships/hyperlink" Target="https://github.com/w3c/wot-scripting-api/" TargetMode="External"/><Relationship Id="rId2" Type="http://schemas.openxmlformats.org/officeDocument/2006/relationships/hyperlink" Target="https://www.w3.org/WoT/IG/wiki" TargetMode="External"/><Relationship Id="rId16" Type="http://schemas.openxmlformats.org/officeDocument/2006/relationships/hyperlink" Target="https://w3c.github.io/wot-binding-templates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github.com/w3c/wot" TargetMode="External"/><Relationship Id="rId11" Type="http://schemas.openxmlformats.org/officeDocument/2006/relationships/hyperlink" Target="https://www.w3.org/TR/wot-binding-templates/" TargetMode="External"/><Relationship Id="rId5" Type="http://schemas.openxmlformats.org/officeDocument/2006/relationships/hyperlink" Target="https://lists.w3.org/Archives/Public/public-wot-ig/" TargetMode="External"/><Relationship Id="rId15" Type="http://schemas.openxmlformats.org/officeDocument/2006/relationships/hyperlink" Target="https://w3c.github.io/wot-thing-description/" TargetMode="External"/><Relationship Id="rId10" Type="http://schemas.openxmlformats.org/officeDocument/2006/relationships/hyperlink" Target="https://www.w3.org/TR/wot-thing-description/" TargetMode="External"/><Relationship Id="rId19" Type="http://schemas.openxmlformats.org/officeDocument/2006/relationships/hyperlink" Target="https://github.com/eclipse/thingweb.node-wot" TargetMode="External"/><Relationship Id="rId4" Type="http://schemas.openxmlformats.org/officeDocument/2006/relationships/hyperlink" Target="https://www.w3.org/WoT/IG/" TargetMode="External"/><Relationship Id="rId9" Type="http://schemas.openxmlformats.org/officeDocument/2006/relationships/hyperlink" Target="https://www.w3.org/TR/wot-architecture/" TargetMode="External"/><Relationship Id="rId14" Type="http://schemas.openxmlformats.org/officeDocument/2006/relationships/hyperlink" Target="https://github.com/w3c/wot-architecture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matthias.kovatsch@huawei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hyperlink" Target="https://www.w3.org/WoT/W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2016/12/wot-wg-2016.html" TargetMode="External"/><Relationship Id="rId2" Type="http://schemas.openxmlformats.org/officeDocument/2006/relationships/hyperlink" Target="https://www.w3.org/2016/07/wot-ig-charter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914876" y="4036190"/>
            <a:ext cx="10368598" cy="1470025"/>
          </a:xfrm>
        </p:spPr>
        <p:txBody>
          <a:bodyPr/>
          <a:lstStyle/>
          <a:p>
            <a:r>
              <a:rPr lang="en-US" sz="5400" b="1" dirty="0"/>
              <a:t>WoT </a:t>
            </a:r>
            <a:r>
              <a:rPr lang="en-US" sz="5400" b="1" dirty="0" err="1"/>
              <a:t>Plugfest</a:t>
            </a:r>
            <a:endParaRPr lang="en-US" sz="5400" b="1" dirty="0"/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770582" y="5661248"/>
            <a:ext cx="10657184" cy="910538"/>
          </a:xfrm>
        </p:spPr>
        <p:txBody>
          <a:bodyPr>
            <a:normAutofit fontScale="70000" lnSpcReduction="20000"/>
          </a:bodyPr>
          <a:lstStyle/>
          <a:p>
            <a:r>
              <a:rPr lang="en-US" sz="4000" dirty="0"/>
              <a:t>TPAC 2019, Sept 2019</a:t>
            </a:r>
          </a:p>
          <a:p>
            <a:r>
              <a:rPr lang="en-US" sz="4000" dirty="0"/>
              <a:t>Michael McCool: Intel Principal Engineer / W3C WoT WG Co-chair</a:t>
            </a:r>
          </a:p>
        </p:txBody>
      </p:sp>
      <p:pic>
        <p:nvPicPr>
          <p:cNvPr id="11" name="Picture 4" descr="C:\Users\z0010w1v\Pictures\wot-logo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445" r="28347" b="1695"/>
          <a:stretch/>
        </p:blipFill>
        <p:spPr bwMode="auto">
          <a:xfrm>
            <a:off x="4226967" y="286214"/>
            <a:ext cx="3528392" cy="41764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53935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D10A5-2957-4688-BF31-9A7974FD8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819254" cy="1143000"/>
          </a:xfrm>
        </p:spPr>
        <p:txBody>
          <a:bodyPr/>
          <a:lstStyle/>
          <a:p>
            <a:r>
              <a:rPr lang="en-US" dirty="0"/>
              <a:t>Scenario 2: Industrial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A25BC4-6922-45B8-AB40-434070A3D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6"/>
          <a:stretch/>
        </p:blipFill>
        <p:spPr>
          <a:xfrm>
            <a:off x="590563" y="1058782"/>
            <a:ext cx="11017224" cy="5763640"/>
          </a:xfrm>
        </p:spPr>
      </p:pic>
    </p:spTree>
    <p:extLst>
      <p:ext uri="{BB962C8B-B14F-4D97-AF65-F5344CB8AC3E}">
        <p14:creationId xmlns:p14="http://schemas.microsoft.com/office/powerpoint/2010/main" val="3132403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40C51-6E29-4502-990C-D17A2EE2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5147EF-8A08-45D9-A3AD-49BD54EFC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76726" cy="6961909"/>
          </a:xfrm>
        </p:spPr>
      </p:pic>
    </p:spTree>
    <p:extLst>
      <p:ext uri="{BB962C8B-B14F-4D97-AF65-F5344CB8AC3E}">
        <p14:creationId xmlns:p14="http://schemas.microsoft.com/office/powerpoint/2010/main" val="4019894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8B3707-8191-4D6B-8E05-E76514FFE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8350" cy="6861572"/>
          </a:xfrm>
        </p:spPr>
      </p:pic>
    </p:spTree>
    <p:extLst>
      <p:ext uri="{BB962C8B-B14F-4D97-AF65-F5344CB8AC3E}">
        <p14:creationId xmlns:p14="http://schemas.microsoft.com/office/powerpoint/2010/main" val="1619908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B270B-4716-43F9-A370-4D93CEAF6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NHK </a:t>
            </a:r>
            <a:r>
              <a:rPr lang="en-US" dirty="0" err="1"/>
              <a:t>Hybridcast</a:t>
            </a:r>
            <a:r>
              <a:rPr lang="en-US" dirty="0"/>
              <a:t> Integration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F80AB7-0B2D-48B7-B0FC-09F31A62C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34" y="1988840"/>
            <a:ext cx="11751482" cy="3312368"/>
          </a:xfrm>
        </p:spPr>
      </p:pic>
    </p:spTree>
    <p:extLst>
      <p:ext uri="{BB962C8B-B14F-4D97-AF65-F5344CB8AC3E}">
        <p14:creationId xmlns:p14="http://schemas.microsoft.com/office/powerpoint/2010/main" val="460680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D546F-EF16-46E0-AA15-58D27189F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36936A-35AE-4359-A5C6-DBEB40E5E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056" y="0"/>
            <a:ext cx="12210405" cy="6858000"/>
          </a:xfrm>
        </p:spPr>
      </p:pic>
    </p:spTree>
    <p:extLst>
      <p:ext uri="{BB962C8B-B14F-4D97-AF65-F5344CB8AC3E}">
        <p14:creationId xmlns:p14="http://schemas.microsoft.com/office/powerpoint/2010/main" val="1352495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5D53-C6C5-4E80-9233-F7DB39FFE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7A1525-BC11-40C3-9FD3-C21B2D948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0583" y="1723050"/>
            <a:ext cx="5904656" cy="4688992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EDB23B-60D9-49C7-9A5C-5216D978B944}"/>
              </a:ext>
            </a:extLst>
          </p:cNvPr>
          <p:cNvSpPr txBox="1">
            <a:spLocks/>
          </p:cNvSpPr>
          <p:nvPr/>
        </p:nvSpPr>
        <p:spPr>
          <a:xfrm>
            <a:off x="2426767" y="942188"/>
            <a:ext cx="2304256" cy="432048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Node-RED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8408BEE-1AB9-4BC9-85C5-F66512428815}"/>
              </a:ext>
            </a:extLst>
          </p:cNvPr>
          <p:cNvSpPr txBox="1">
            <a:spLocks/>
          </p:cNvSpPr>
          <p:nvPr/>
        </p:nvSpPr>
        <p:spPr>
          <a:xfrm>
            <a:off x="7755359" y="942188"/>
            <a:ext cx="2304256" cy="432048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node-wot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A7A71-068D-4DF5-B14A-DE255DFF4ED0}"/>
              </a:ext>
            </a:extLst>
          </p:cNvPr>
          <p:cNvSpPr txBox="1"/>
          <p:nvPr/>
        </p:nvSpPr>
        <p:spPr>
          <a:xfrm>
            <a:off x="6855259" y="1436056"/>
            <a:ext cx="46805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WoTHelpers.fetch</a:t>
            </a:r>
            <a:r>
              <a:rPr lang="en-US" sz="1050" dirty="0"/>
              <a:t>("</a:t>
            </a:r>
            <a:r>
              <a:rPr lang="en-US" sz="1050" dirty="0" err="1"/>
              <a:t>coap</a:t>
            </a:r>
            <a:r>
              <a:rPr lang="en-US" sz="1050" dirty="0"/>
              <a:t>://localhost:5683/counter").then( async (td) =&gt; {</a:t>
            </a:r>
          </a:p>
          <a:p>
            <a:r>
              <a:rPr lang="en-US" sz="1050" dirty="0"/>
              <a:t>  // using await for serial execution (note 'async' in then() of fetch())</a:t>
            </a:r>
          </a:p>
          <a:p>
            <a:r>
              <a:rPr lang="en-US" sz="1050" dirty="0"/>
              <a:t>  try {</a:t>
            </a:r>
          </a:p>
          <a:p>
            <a:r>
              <a:rPr lang="en-US" sz="1050" dirty="0"/>
              <a:t>    let thing = await </a:t>
            </a:r>
            <a:r>
              <a:rPr lang="en-US" sz="1050" dirty="0" err="1"/>
              <a:t>WoT.consume</a:t>
            </a:r>
            <a:r>
              <a:rPr lang="en-US" sz="1050" dirty="0"/>
              <a:t>(td);</a:t>
            </a:r>
          </a:p>
          <a:p>
            <a:r>
              <a:rPr lang="en-US" sz="1050" dirty="0"/>
              <a:t>    console.info("=== TD ===");</a:t>
            </a:r>
          </a:p>
          <a:p>
            <a:r>
              <a:rPr lang="en-US" sz="1050" dirty="0"/>
              <a:t>    console.info(td);</a:t>
            </a:r>
          </a:p>
          <a:p>
            <a:r>
              <a:rPr lang="en-US" sz="1050" dirty="0"/>
              <a:t>    console.info("==========");</a:t>
            </a:r>
          </a:p>
          <a:p>
            <a:r>
              <a:rPr lang="en-US" sz="1050" dirty="0"/>
              <a:t>  </a:t>
            </a:r>
          </a:p>
          <a:p>
            <a:r>
              <a:rPr lang="en-US" sz="1050" dirty="0"/>
              <a:t>    // read property #1</a:t>
            </a:r>
          </a:p>
          <a:p>
            <a:r>
              <a:rPr lang="en-US" sz="1050" dirty="0"/>
              <a:t>    let read1 = await </a:t>
            </a:r>
            <a:r>
              <a:rPr lang="en-US" sz="1050" dirty="0" err="1"/>
              <a:t>thing.readProperty</a:t>
            </a:r>
            <a:r>
              <a:rPr lang="en-US" sz="1050" dirty="0"/>
              <a:t>("count");</a:t>
            </a:r>
          </a:p>
          <a:p>
            <a:r>
              <a:rPr lang="en-US" sz="1050" dirty="0"/>
              <a:t>    console.info("count value is", read1);</a:t>
            </a:r>
          </a:p>
          <a:p>
            <a:r>
              <a:rPr lang="en-US" sz="1050" dirty="0"/>
              <a:t>    </a:t>
            </a:r>
          </a:p>
          <a:p>
            <a:r>
              <a:rPr lang="en-US" sz="1050" dirty="0"/>
              <a:t>    // increment property #1 (without step)</a:t>
            </a:r>
          </a:p>
          <a:p>
            <a:r>
              <a:rPr lang="en-US" sz="1050" dirty="0"/>
              <a:t>    await </a:t>
            </a:r>
            <a:r>
              <a:rPr lang="en-US" sz="1050" dirty="0" err="1"/>
              <a:t>thing.invokeAction</a:t>
            </a:r>
            <a:r>
              <a:rPr lang="en-US" sz="1050" dirty="0"/>
              <a:t>("increment");</a:t>
            </a:r>
          </a:p>
          <a:p>
            <a:r>
              <a:rPr lang="en-US" sz="1050" dirty="0"/>
              <a:t>    let inc1 = await </a:t>
            </a:r>
            <a:r>
              <a:rPr lang="en-US" sz="1050" dirty="0" err="1"/>
              <a:t>thing.readProperty</a:t>
            </a:r>
            <a:r>
              <a:rPr lang="en-US" sz="1050" dirty="0"/>
              <a:t>("count");</a:t>
            </a:r>
          </a:p>
          <a:p>
            <a:r>
              <a:rPr lang="en-US" sz="1050" dirty="0"/>
              <a:t>    console.info("count value after increment #1 is", inc1);</a:t>
            </a:r>
          </a:p>
          <a:p>
            <a:r>
              <a:rPr lang="en-US" sz="1050" dirty="0"/>
              <a:t>    </a:t>
            </a:r>
          </a:p>
          <a:p>
            <a:r>
              <a:rPr lang="en-US" sz="1050" dirty="0"/>
              <a:t>    // increment property #2 (with step)</a:t>
            </a:r>
          </a:p>
          <a:p>
            <a:r>
              <a:rPr lang="en-US" sz="1050" dirty="0"/>
              <a:t>    await </a:t>
            </a:r>
            <a:r>
              <a:rPr lang="en-US" sz="1050" dirty="0" err="1"/>
              <a:t>thing.invokeAction</a:t>
            </a:r>
            <a:r>
              <a:rPr lang="en-US" sz="1050" dirty="0"/>
              <a:t>("increment", {'step' : 3});</a:t>
            </a:r>
          </a:p>
          <a:p>
            <a:r>
              <a:rPr lang="en-US" sz="1050" dirty="0"/>
              <a:t>    let inc2 = await </a:t>
            </a:r>
            <a:r>
              <a:rPr lang="en-US" sz="1050" dirty="0" err="1"/>
              <a:t>thing.readProperty</a:t>
            </a:r>
            <a:r>
              <a:rPr lang="en-US" sz="1050" dirty="0"/>
              <a:t>("count");</a:t>
            </a:r>
          </a:p>
          <a:p>
            <a:r>
              <a:rPr lang="en-US" sz="1050" dirty="0"/>
              <a:t>    console.info("count value after increment #2 (with step 3) is", inc2);</a:t>
            </a:r>
          </a:p>
          <a:p>
            <a:r>
              <a:rPr lang="en-US" sz="1050" dirty="0"/>
              <a:t>        </a:t>
            </a:r>
          </a:p>
          <a:p>
            <a:r>
              <a:rPr lang="en-US" sz="1050" dirty="0"/>
              <a:t>    // decrement property</a:t>
            </a:r>
          </a:p>
          <a:p>
            <a:r>
              <a:rPr lang="en-US" sz="1050" dirty="0"/>
              <a:t>    await </a:t>
            </a:r>
            <a:r>
              <a:rPr lang="en-US" sz="1050" dirty="0" err="1"/>
              <a:t>thing.invokeAction</a:t>
            </a:r>
            <a:r>
              <a:rPr lang="en-US" sz="1050" dirty="0"/>
              <a:t>("decrement");</a:t>
            </a:r>
          </a:p>
          <a:p>
            <a:r>
              <a:rPr lang="en-US" sz="1050" dirty="0"/>
              <a:t>    let dec1 = await </a:t>
            </a:r>
            <a:r>
              <a:rPr lang="en-US" sz="1050" dirty="0" err="1"/>
              <a:t>thing.readProperty</a:t>
            </a:r>
            <a:r>
              <a:rPr lang="en-US" sz="1050" dirty="0"/>
              <a:t>("count");</a:t>
            </a:r>
          </a:p>
          <a:p>
            <a:r>
              <a:rPr lang="en-US" sz="1050" dirty="0"/>
              <a:t>    console.info("count value after decrement is", dec1);</a:t>
            </a:r>
          </a:p>
          <a:p>
            <a:endParaRPr lang="en-US" sz="1050" dirty="0"/>
          </a:p>
          <a:p>
            <a:r>
              <a:rPr lang="en-US" sz="1050" dirty="0"/>
              <a:t>  } catch(err) {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console.error</a:t>
            </a:r>
            <a:r>
              <a:rPr lang="en-US" sz="1050" dirty="0"/>
              <a:t>("Script error:", err);</a:t>
            </a:r>
          </a:p>
          <a:p>
            <a:r>
              <a:rPr lang="en-US" sz="1050" dirty="0"/>
              <a:t>  }</a:t>
            </a:r>
          </a:p>
          <a:p>
            <a:endParaRPr lang="en-US" sz="1050" dirty="0"/>
          </a:p>
          <a:p>
            <a:r>
              <a:rPr lang="en-US" sz="1050" dirty="0"/>
              <a:t>}).catch( (err) =&gt; { </a:t>
            </a:r>
            <a:r>
              <a:rPr lang="en-US" sz="1050" dirty="0" err="1"/>
              <a:t>console.error</a:t>
            </a:r>
            <a:r>
              <a:rPr lang="en-US" sz="1050" dirty="0"/>
              <a:t>("Fetch error:", err); });</a:t>
            </a:r>
          </a:p>
        </p:txBody>
      </p:sp>
      <p:pic>
        <p:nvPicPr>
          <p:cNvPr id="1026" name="Picture 2" descr="http://www.thingweb.io/img/logo.png">
            <a:extLst>
              <a:ext uri="{FF2B5EF4-FFF2-40B4-BE49-F238E27FC236}">
                <a16:creationId xmlns:a16="http://schemas.microsoft.com/office/drawing/2014/main" id="{FCF7ADAD-C716-482C-9776-469246A63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5539" y="1937485"/>
            <a:ext cx="2340260" cy="75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997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2825E-1D64-4D28-9F42-638E25D8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WoT Workshop: Munich 2019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426760-D497-4B8C-A4E9-1DE7346DBB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89" y="2923972"/>
            <a:ext cx="5523111" cy="368207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3EFA1A-3A50-47B3-A20A-7B15D9CACB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787" y="954340"/>
            <a:ext cx="4167842" cy="27785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A6025-5A58-44A2-8FAB-C3D7B6943F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676" y="952163"/>
            <a:ext cx="3994980" cy="2663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AA8F5-8D39-46A0-8B39-56164FDC901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052" y="3270246"/>
            <a:ext cx="5003700" cy="333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84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WoT Resources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609916" y="1268760"/>
            <a:ext cx="5387605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W3C WoT Wiki</a:t>
            </a:r>
          </a:p>
          <a:p>
            <a:pPr lvl="1"/>
            <a:r>
              <a:rPr lang="en-US" sz="2100" dirty="0">
                <a:hlinkClick r:id="rId2"/>
              </a:rPr>
              <a:t>https://www.w3.org/WoT/IG/wiki</a:t>
            </a:r>
            <a:br>
              <a:rPr lang="en-US" sz="2100" dirty="0"/>
            </a:br>
            <a:r>
              <a:rPr lang="en-US" sz="2100" dirty="0"/>
              <a:t>(IG/WG organizational information)</a:t>
            </a:r>
          </a:p>
          <a:p>
            <a:pPr lvl="1"/>
            <a:endParaRPr lang="en-US" dirty="0"/>
          </a:p>
          <a:p>
            <a:r>
              <a:rPr lang="en-US" dirty="0"/>
              <a:t>W3C WoT Interest Group</a:t>
            </a:r>
          </a:p>
          <a:p>
            <a:pPr lvl="1"/>
            <a:r>
              <a:rPr lang="en-US" sz="2100" dirty="0">
                <a:hlinkClick r:id="rId3"/>
              </a:rPr>
              <a:t>https://www.w3.org/2016/07/wot-ig-charter.html</a:t>
            </a:r>
            <a:br>
              <a:rPr lang="en-US" sz="2100" dirty="0"/>
            </a:br>
            <a:r>
              <a:rPr lang="en-US" sz="2100" dirty="0"/>
              <a:t>(charter)</a:t>
            </a:r>
            <a:endParaRPr lang="en-US" sz="2100" dirty="0">
              <a:hlinkClick r:id="rId4"/>
            </a:endParaRPr>
          </a:p>
          <a:p>
            <a:pPr lvl="1"/>
            <a:r>
              <a:rPr lang="en-US" sz="2100" dirty="0">
                <a:hlinkClick r:id="rId5"/>
              </a:rPr>
              <a:t>https://lists.w3.org/Archives/Public/public-wot-ig/</a:t>
            </a:r>
            <a:br>
              <a:rPr lang="en-US" sz="2100" dirty="0"/>
            </a:br>
            <a:r>
              <a:rPr lang="en-US" sz="2100" dirty="0"/>
              <a:t>(mailing list)</a:t>
            </a:r>
          </a:p>
          <a:p>
            <a:pPr lvl="1"/>
            <a:r>
              <a:rPr lang="en-US" sz="2100" dirty="0">
                <a:hlinkClick r:id="rId6"/>
              </a:rPr>
              <a:t>https://github.com/w3c/wot</a:t>
            </a:r>
            <a:br>
              <a:rPr lang="en-US" sz="2100" dirty="0"/>
            </a:br>
            <a:r>
              <a:rPr lang="en-US" sz="2100" dirty="0"/>
              <a:t>(technical proposals)</a:t>
            </a:r>
          </a:p>
          <a:p>
            <a:pPr lvl="1"/>
            <a:endParaRPr lang="en-US" dirty="0"/>
          </a:p>
          <a:p>
            <a:r>
              <a:rPr lang="en-US" dirty="0"/>
              <a:t>W3C WoT Working Group</a:t>
            </a:r>
          </a:p>
          <a:p>
            <a:pPr lvl="1"/>
            <a:r>
              <a:rPr lang="en-US" sz="2100" dirty="0">
                <a:hlinkClick r:id="rId7"/>
              </a:rPr>
              <a:t>https://www.w3.org/2016/12/wot-wg-2016.html</a:t>
            </a:r>
            <a:br>
              <a:rPr lang="en-US" sz="2100" dirty="0"/>
            </a:br>
            <a:r>
              <a:rPr lang="en-US" sz="2100" dirty="0"/>
              <a:t>(charter)</a:t>
            </a:r>
          </a:p>
          <a:p>
            <a:pPr lvl="1"/>
            <a:r>
              <a:rPr lang="en-US" sz="2100" dirty="0">
                <a:hlinkClick r:id="rId8"/>
              </a:rPr>
              <a:t>https://www.w3.org/WoT/WG/</a:t>
            </a:r>
            <a:br>
              <a:rPr lang="en-US" sz="2100" dirty="0"/>
            </a:br>
            <a:r>
              <a:rPr lang="en-US" sz="2100" dirty="0"/>
              <a:t>(dashboard)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>
          <a:xfrm>
            <a:off x="6200830" y="1268760"/>
            <a:ext cx="5730995" cy="506915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W3C </a:t>
            </a:r>
            <a:r>
              <a:rPr lang="en-US" dirty="0" err="1"/>
              <a:t>WoT</a:t>
            </a:r>
            <a:r>
              <a:rPr lang="en-US"/>
              <a:t> </a:t>
            </a:r>
            <a:r>
              <a:rPr lang="en-US" sz="2900"/>
              <a:t>Candidate </a:t>
            </a:r>
            <a:r>
              <a:rPr lang="en-US" sz="2900" dirty="0"/>
              <a:t>Recommendations</a:t>
            </a:r>
          </a:p>
          <a:p>
            <a:pPr lvl="1"/>
            <a:r>
              <a:rPr lang="en-US" sz="2100" dirty="0">
                <a:hlinkClick r:id="rId9"/>
              </a:rPr>
              <a:t>https://www.w3.org/TR/wot-architecture/</a:t>
            </a:r>
            <a:endParaRPr lang="en-US" sz="2100" dirty="0"/>
          </a:p>
          <a:p>
            <a:pPr lvl="1"/>
            <a:r>
              <a:rPr lang="en-US" sz="2100" dirty="0">
                <a:hlinkClick r:id="rId10"/>
              </a:rPr>
              <a:t>https://www.w3.org/TR/wot-thing-description/</a:t>
            </a:r>
            <a:endParaRPr lang="en-US" sz="2100" dirty="0"/>
          </a:p>
          <a:p>
            <a:endParaRPr lang="en-US" dirty="0"/>
          </a:p>
          <a:p>
            <a:r>
              <a:rPr lang="en-US" dirty="0"/>
              <a:t>W3C WoT Working Drafts / Group Notes</a:t>
            </a:r>
          </a:p>
          <a:p>
            <a:pPr lvl="1"/>
            <a:r>
              <a:rPr lang="en-US" sz="2100" dirty="0">
                <a:hlinkClick r:id="rId11"/>
              </a:rPr>
              <a:t>https://www.w3.org/TR/wot-binding-templates/</a:t>
            </a:r>
            <a:endParaRPr lang="en-US" sz="2100" dirty="0"/>
          </a:p>
          <a:p>
            <a:pPr lvl="1"/>
            <a:r>
              <a:rPr lang="en-US" sz="2100" dirty="0">
                <a:hlinkClick r:id="rId12"/>
              </a:rPr>
              <a:t>https://www.w3.org/TR/wot-scripting-api/</a:t>
            </a:r>
            <a:endParaRPr lang="en-US" sz="2100" dirty="0"/>
          </a:p>
          <a:p>
            <a:pPr lvl="1"/>
            <a:r>
              <a:rPr lang="en-US" sz="2100" dirty="0">
                <a:hlinkClick r:id="rId13"/>
              </a:rPr>
              <a:t>https://www.w3.org/TR/wot-security/</a:t>
            </a:r>
            <a:endParaRPr lang="en-US" sz="2100" dirty="0"/>
          </a:p>
          <a:p>
            <a:pPr marL="360000" lvl="1" indent="0">
              <a:buNone/>
            </a:pPr>
            <a:endParaRPr lang="de-DE" dirty="0"/>
          </a:p>
          <a:p>
            <a:r>
              <a:rPr lang="en-US" dirty="0"/>
              <a:t>W3C WoT Editors’ Drafts and Issue Tracker</a:t>
            </a:r>
          </a:p>
          <a:p>
            <a:pPr lvl="1"/>
            <a:r>
              <a:rPr lang="en-US" sz="2100" dirty="0">
                <a:hlinkClick r:id="rId14"/>
              </a:rPr>
              <a:t>https://github.com/w3c/wot-architecture/</a:t>
            </a:r>
            <a:endParaRPr lang="en-US" sz="2100" dirty="0"/>
          </a:p>
          <a:p>
            <a:pPr lvl="1"/>
            <a:r>
              <a:rPr lang="en-US" sz="2100" dirty="0">
                <a:hlinkClick r:id="rId15"/>
              </a:rPr>
              <a:t>https://github.com/w3c/wot-thing-description/</a:t>
            </a:r>
            <a:endParaRPr lang="en-US" sz="2100" dirty="0"/>
          </a:p>
          <a:p>
            <a:pPr lvl="1"/>
            <a:r>
              <a:rPr lang="en-US" sz="2100" dirty="0">
                <a:hlinkClick r:id="rId16"/>
              </a:rPr>
              <a:t>https://github.com/w3c/wot-binding-templates/</a:t>
            </a:r>
            <a:endParaRPr lang="en-US" sz="2100" dirty="0"/>
          </a:p>
          <a:p>
            <a:pPr lvl="1"/>
            <a:r>
              <a:rPr lang="en-US" sz="2100" dirty="0">
                <a:hlinkClick r:id="rId17"/>
              </a:rPr>
              <a:t>https://github.com/w3c/wot-scripting-api/</a:t>
            </a:r>
            <a:endParaRPr lang="en-US" sz="2100" dirty="0"/>
          </a:p>
          <a:p>
            <a:pPr lvl="1"/>
            <a:r>
              <a:rPr lang="en-US" sz="2100" dirty="0">
                <a:hlinkClick r:id="rId18"/>
              </a:rPr>
              <a:t>https://github.com/w3c/wot-security/</a:t>
            </a:r>
            <a:endParaRPr lang="en-US" sz="2100" dirty="0"/>
          </a:p>
          <a:p>
            <a:pPr marL="360000" lvl="1" indent="0">
              <a:buNone/>
            </a:pPr>
            <a:endParaRPr lang="en-US" sz="2100" dirty="0"/>
          </a:p>
          <a:p>
            <a:r>
              <a:rPr lang="en-US" sz="2900" dirty="0"/>
              <a:t>Reference Implementation: node-wot</a:t>
            </a:r>
          </a:p>
          <a:p>
            <a:pPr lvl="1"/>
            <a:r>
              <a:rPr lang="en-US" sz="2100" u="sng" dirty="0">
                <a:hlinkClick r:id="rId19"/>
              </a:rPr>
              <a:t>https://github.com/eclipse/thingweb.node-wot</a:t>
            </a:r>
            <a:endParaRPr lang="en-US" sz="2100" dirty="0"/>
          </a:p>
          <a:p>
            <a:pPr marL="0" indent="0">
              <a:buNone/>
            </a:pP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493783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917" y="2492896"/>
            <a:ext cx="5387605" cy="3633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200828" y="2492896"/>
            <a:ext cx="5387605" cy="3633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Matthias Kovatsch</a:t>
            </a:r>
          </a:p>
          <a:p>
            <a:pPr marL="0" indent="0">
              <a:buNone/>
            </a:pPr>
            <a:r>
              <a:rPr lang="en-US" dirty="0"/>
              <a:t>Principal Researcher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Huawei Technologies</a:t>
            </a:r>
          </a:p>
          <a:p>
            <a:pPr marL="0" indent="0">
              <a:buNone/>
            </a:pPr>
            <a:r>
              <a:rPr lang="en-US" dirty="0"/>
              <a:t>Applied Network Technology Lab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matthias.kovatsch@huawei.com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8895" y="908720"/>
            <a:ext cx="538760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>
                <a:hlinkClick r:id="rId4"/>
              </a:rPr>
              <a:t>https://www.w3.org/WoT/WG/</a:t>
            </a:r>
            <a:endParaRPr lang="en-US" dirty="0"/>
          </a:p>
        </p:txBody>
      </p:sp>
      <p:pic>
        <p:nvPicPr>
          <p:cNvPr id="9" name="Picture 4" descr="C:\Users\z0010w1v\Pictures\wot-logo.png">
            <a:extLst>
              <a:ext uri="{FF2B5EF4-FFF2-40B4-BE49-F238E27FC236}">
                <a16:creationId xmlns:a16="http://schemas.microsoft.com/office/drawing/2014/main" id="{C60061A1-9E31-477F-AE9F-54D30014E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739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836712"/>
          </a:xfrm>
        </p:spPr>
        <p:txBody>
          <a:bodyPr>
            <a:normAutofit/>
          </a:bodyPr>
          <a:lstStyle/>
          <a:p>
            <a:r>
              <a:rPr lang="en-US" dirty="0"/>
              <a:t>W3C Web of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3484" y="1539950"/>
            <a:ext cx="5387605" cy="461481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W3C WoT Interest Group (IG)</a:t>
            </a:r>
            <a:br>
              <a:rPr lang="en-US" sz="2400" dirty="0"/>
            </a:br>
            <a:r>
              <a:rPr lang="en-US" sz="1600" dirty="0">
                <a:hlinkClick r:id="rId2"/>
              </a:rPr>
              <a:t>https://www.w3.org/2016/07/wot-ig-charter.html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lvl="1"/>
            <a:r>
              <a:rPr lang="en-US" dirty="0"/>
              <a:t>Started spring 2015</a:t>
            </a:r>
          </a:p>
          <a:p>
            <a:pPr lvl="1"/>
            <a:r>
              <a:rPr lang="en-US" dirty="0"/>
              <a:t>~200 participants</a:t>
            </a:r>
          </a:p>
          <a:p>
            <a:pPr lvl="1"/>
            <a:r>
              <a:rPr lang="en-US" dirty="0"/>
              <a:t>Informal work and outreach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PlugFest</a:t>
            </a:r>
            <a:r>
              <a:rPr lang="en-US" dirty="0"/>
              <a:t>” validation with running code</a:t>
            </a:r>
          </a:p>
          <a:p>
            <a:pPr lvl="1"/>
            <a:r>
              <a:rPr lang="en-US" dirty="0"/>
              <a:t>Exploration of new building blocks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OpenDays</a:t>
            </a:r>
            <a:r>
              <a:rPr lang="en-US" dirty="0"/>
              <a:t>” with external speakers</a:t>
            </a:r>
          </a:p>
          <a:p>
            <a:pPr lvl="1"/>
            <a:r>
              <a:rPr lang="en-US" dirty="0"/>
              <a:t>Liaisons and collaborations</a:t>
            </a:r>
            <a:br>
              <a:rPr lang="en-US" dirty="0"/>
            </a:br>
            <a:r>
              <a:rPr lang="en-US" dirty="0"/>
              <a:t>with other organizations and SDOs</a:t>
            </a:r>
          </a:p>
          <a:p>
            <a:pPr lvl="1"/>
            <a:endParaRPr lang="en-US" dirty="0"/>
          </a:p>
          <a:p>
            <a:pPr lvl="1"/>
            <a:r>
              <a:rPr lang="en-US" b="1" i="1" dirty="0"/>
              <a:t>Second Workshop on Web of Things held 3-5 June 2019  in Munich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Charter renewal submitted Sept 2019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263" y="1539950"/>
            <a:ext cx="5514971" cy="5129410"/>
          </a:xfrm>
        </p:spPr>
        <p:txBody>
          <a:bodyPr>
            <a:normAutofit fontScale="92500" lnSpcReduction="10000"/>
          </a:bodyPr>
          <a:lstStyle/>
          <a:p>
            <a:r>
              <a:rPr lang="en-US" sz="3000" b="1" dirty="0"/>
              <a:t>W3C WoT Working Group (WG)</a:t>
            </a:r>
            <a:br>
              <a:rPr lang="en-US" sz="3000" dirty="0"/>
            </a:br>
            <a:r>
              <a:rPr lang="en-US" sz="1700" dirty="0">
                <a:hlinkClick r:id="rId3"/>
              </a:rPr>
              <a:t>https://www.w3.org/2016/12/wot-wg-2016.html</a:t>
            </a:r>
            <a:endParaRPr lang="en-US" sz="3000" dirty="0"/>
          </a:p>
          <a:p>
            <a:pPr lvl="1"/>
            <a:endParaRPr lang="en-US" dirty="0"/>
          </a:p>
          <a:p>
            <a:pPr lvl="1"/>
            <a:r>
              <a:rPr lang="en-US" dirty="0"/>
              <a:t>Started end of 2016 (effectively Feb 2017)</a:t>
            </a:r>
          </a:p>
          <a:p>
            <a:pPr lvl="1"/>
            <a:r>
              <a:rPr lang="en-US" dirty="0"/>
              <a:t>~100 participants</a:t>
            </a:r>
          </a:p>
          <a:p>
            <a:pPr lvl="1"/>
            <a:r>
              <a:rPr lang="en-US" dirty="0"/>
              <a:t>Normative work on specific deliverables</a:t>
            </a:r>
          </a:p>
          <a:p>
            <a:pPr lvl="1"/>
            <a:r>
              <a:rPr lang="en-US" dirty="0"/>
              <a:t>W3C Patent Policy for royalty-free standards</a:t>
            </a:r>
          </a:p>
          <a:p>
            <a:pPr lvl="1"/>
            <a:r>
              <a:rPr lang="en-US" dirty="0"/>
              <a:t>Only W3C Members and Invited Experts</a:t>
            </a:r>
          </a:p>
          <a:p>
            <a:pPr marL="360000" lvl="1" indent="0">
              <a:buNone/>
            </a:pPr>
            <a:endParaRPr lang="en-US" dirty="0"/>
          </a:p>
          <a:p>
            <a:pPr lvl="1"/>
            <a:r>
              <a:rPr lang="en-US" b="1" i="1" dirty="0"/>
              <a:t>Architecture and Thing Description were published as Candidate Recommendations  on 16 May 2019</a:t>
            </a:r>
          </a:p>
          <a:p>
            <a:pPr lvl="1"/>
            <a:r>
              <a:rPr lang="en-US" b="1" i="1" dirty="0"/>
              <a:t>Notes published on Protocol Bindings, Security, and Scripting API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Charter renewal in progress; work items and deliverables under discussion</a:t>
            </a:r>
            <a:endParaRPr lang="en-US" dirty="0">
              <a:solidFill>
                <a:srgbClr val="FF0000"/>
              </a:solidFill>
            </a:endParaRPr>
          </a:p>
          <a:p>
            <a:pPr marL="360000" lvl="1" indent="0">
              <a:buNone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C294CE-B78C-4953-AE9D-7BCAAA1CD8D4}"/>
              </a:ext>
            </a:extLst>
          </p:cNvPr>
          <p:cNvSpPr txBox="1">
            <a:spLocks/>
          </p:cNvSpPr>
          <p:nvPr/>
        </p:nvSpPr>
        <p:spPr>
          <a:xfrm>
            <a:off x="0" y="703237"/>
            <a:ext cx="12198350" cy="836712"/>
          </a:xfrm>
          <a:prstGeom prst="rect">
            <a:avLst/>
          </a:prstGeom>
        </p:spPr>
        <p:txBody>
          <a:bodyPr vert="horz" lIns="121954" tIns="60977" rIns="121954" bIns="60977" rtlCol="0" anchor="ctr">
            <a:norm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>
                <a:solidFill>
                  <a:srgbClr val="0070C0"/>
                </a:solidFill>
              </a:rPr>
              <a:t>Goal: Support IoT Interoperability via Open Standards </a:t>
            </a:r>
          </a:p>
        </p:txBody>
      </p:sp>
      <p:pic>
        <p:nvPicPr>
          <p:cNvPr id="6" name="Picture 4" descr="C:\Users\z0010w1v\Pictures\wot-logo.png">
            <a:extLst>
              <a:ext uri="{FF2B5EF4-FFF2-40B4-BE49-F238E27FC236}">
                <a16:creationId xmlns:a16="http://schemas.microsoft.com/office/drawing/2014/main" id="{5BBB8541-D4A8-4848-9556-B27FF8E278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6551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FDBC369-CBC4-43D0-A082-80FAD8FB3C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042" y="3006054"/>
            <a:ext cx="6595074" cy="316233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Web of Things </a:t>
            </a:r>
            <a:r>
              <a:rPr lang="en-US" noProof="0" dirty="0"/>
              <a:t>– Building Blocks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3</a:t>
            </a:fld>
            <a:endParaRPr lang="en-US"/>
          </a:p>
        </p:txBody>
      </p:sp>
      <p:sp>
        <p:nvSpPr>
          <p:cNvPr id="42" name="Cloud 46"/>
          <p:cNvSpPr/>
          <p:nvPr/>
        </p:nvSpPr>
        <p:spPr>
          <a:xfrm>
            <a:off x="460272" y="5748237"/>
            <a:ext cx="1223022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Events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7" name="Cloud 47"/>
          <p:cNvSpPr/>
          <p:nvPr/>
        </p:nvSpPr>
        <p:spPr>
          <a:xfrm>
            <a:off x="687905" y="5160847"/>
            <a:ext cx="1562230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lIns="144000" r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Properties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8" name="Cloud 48"/>
          <p:cNvSpPr/>
          <p:nvPr/>
        </p:nvSpPr>
        <p:spPr>
          <a:xfrm>
            <a:off x="1461897" y="5606297"/>
            <a:ext cx="1309236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Actions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1" name="Wolkenförmige Legende 41"/>
          <p:cNvSpPr/>
          <p:nvPr/>
        </p:nvSpPr>
        <p:spPr>
          <a:xfrm>
            <a:off x="1444846" y="4455943"/>
            <a:ext cx="1897875" cy="946151"/>
          </a:xfrm>
          <a:prstGeom prst="cloudCallout">
            <a:avLst>
              <a:gd name="adj1" fmla="val 68128"/>
              <a:gd name="adj2" fmla="val -9313"/>
            </a:avLst>
          </a:prstGeom>
          <a:solidFill>
            <a:srgbClr val="EB780A"/>
          </a:solidFill>
          <a:ln w="25400" cap="rnd" cmpd="sng" algn="ctr">
            <a:noFill/>
            <a:prstDash val="solid"/>
          </a:ln>
          <a:effectLst/>
        </p:spPr>
        <p:txBody>
          <a:bodyPr wrap="none" lIns="288000" rIns="72000" rtlCol="0" anchor="ctr"/>
          <a:lstStyle/>
          <a:p>
            <a:pPr algn="ctr" defTabSz="914400">
              <a:defRPr/>
            </a:pPr>
            <a:r>
              <a:rPr lang="de-DE" sz="1800" kern="0" dirty="0">
                <a:solidFill>
                  <a:sysClr val="window" lastClr="FFFFFF"/>
                </a:solidFill>
                <a:ea typeface="ＭＳ Ｐゴシック" charset="-128"/>
              </a:rPr>
              <a:t>The </a:t>
            </a:r>
            <a:r>
              <a:rPr lang="de-DE" sz="1800" i="1" kern="0" dirty="0">
                <a:solidFill>
                  <a:sysClr val="window" lastClr="FFFFFF"/>
                </a:solidFill>
                <a:ea typeface="ＭＳ Ｐゴシック" charset="-128"/>
              </a:rPr>
              <a:t>index.html </a:t>
            </a:r>
          </a:p>
          <a:p>
            <a:pPr algn="ctr" defTabSz="914400">
              <a:defRPr/>
            </a:pPr>
            <a:r>
              <a:rPr lang="de-DE" sz="1800" kern="0" dirty="0" err="1">
                <a:solidFill>
                  <a:sysClr val="window" lastClr="FFFFFF"/>
                </a:solidFill>
                <a:ea typeface="ＭＳ Ｐゴシック" charset="-128"/>
              </a:rPr>
              <a:t>for</a:t>
            </a:r>
            <a:r>
              <a:rPr lang="de-DE" sz="1800" kern="0" dirty="0">
                <a:solidFill>
                  <a:sysClr val="window" lastClr="FFFFFF"/>
                </a:solidFill>
                <a:ea typeface="ＭＳ Ｐゴシック" charset="-128"/>
              </a:rPr>
              <a:t> Things</a:t>
            </a:r>
          </a:p>
        </p:txBody>
      </p:sp>
      <p:sp>
        <p:nvSpPr>
          <p:cNvPr id="52" name="テキスト ボックス 43"/>
          <p:cNvSpPr txBox="1"/>
          <p:nvPr/>
        </p:nvSpPr>
        <p:spPr>
          <a:xfrm>
            <a:off x="627064" y="2731936"/>
            <a:ext cx="385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JSON-LD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representation format to describe Thing </a:t>
            </a:r>
            <a:r>
              <a:rPr lang="en-US" altLang="ja-JP" sz="1600" i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instances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with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metadata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. Uses </a:t>
            </a:r>
            <a:r>
              <a:rPr lang="en-US" altLang="ja-JP" sz="1600" b="1" dirty="0">
                <a:solidFill>
                  <a:srgbClr val="4A7B7C"/>
                </a:solidFill>
                <a:latin typeface="Arial"/>
                <a:ea typeface="HG明朝E" panose="02020909000000000000" pitchFamily="17" charset="-128"/>
              </a:rPr>
              <a:t>formal interaction model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and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domain-specific vocabularies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to uniformly describe how to use Things, which enables semantic interoperability.</a:t>
            </a:r>
          </a:p>
        </p:txBody>
      </p:sp>
      <p:sp>
        <p:nvSpPr>
          <p:cNvPr id="55" name="Cube 4"/>
          <p:cNvSpPr/>
          <p:nvPr/>
        </p:nvSpPr>
        <p:spPr>
          <a:xfrm>
            <a:off x="627063" y="2189003"/>
            <a:ext cx="3852000" cy="542933"/>
          </a:xfrm>
          <a:prstGeom prst="cube">
            <a:avLst>
              <a:gd name="adj" fmla="val 21875"/>
            </a:avLst>
          </a:prstGeom>
          <a:solidFill>
            <a:srgbClr val="EB780A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Thing Description (TD)</a:t>
            </a:r>
          </a:p>
        </p:txBody>
      </p:sp>
      <p:sp>
        <p:nvSpPr>
          <p:cNvPr id="56" name="テキスト ボックス 39"/>
          <p:cNvSpPr txBox="1"/>
          <p:nvPr/>
        </p:nvSpPr>
        <p:spPr>
          <a:xfrm>
            <a:off x="7987575" y="2731936"/>
            <a:ext cx="3851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Standardized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JavaScript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object API for an IoT runtime system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similar to the Web browser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. Provides an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</a:rPr>
              <a:t>interface between applications and Things to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simplify IoT application development</a:t>
            </a:r>
            <a:b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</a:b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and enable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portable apps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across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</a:rPr>
              <a:t>vendors, devices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, edge, and cloud.</a:t>
            </a:r>
          </a:p>
        </p:txBody>
      </p:sp>
      <p:sp>
        <p:nvSpPr>
          <p:cNvPr id="57" name="Cube 4"/>
          <p:cNvSpPr/>
          <p:nvPr/>
        </p:nvSpPr>
        <p:spPr>
          <a:xfrm>
            <a:off x="7987576" y="2189003"/>
            <a:ext cx="3757384" cy="542933"/>
          </a:xfrm>
          <a:prstGeom prst="cube">
            <a:avLst>
              <a:gd name="adj" fmla="val 21875"/>
            </a:avLst>
          </a:prstGeom>
          <a:solidFill>
            <a:srgbClr val="005A9C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Scripting API</a:t>
            </a:r>
          </a:p>
        </p:txBody>
      </p:sp>
      <p:sp>
        <p:nvSpPr>
          <p:cNvPr id="72" name="テキスト ボックス 41"/>
          <p:cNvSpPr txBox="1"/>
          <p:nvPr/>
        </p:nvSpPr>
        <p:spPr>
          <a:xfrm>
            <a:off x="7987576" y="5340085"/>
            <a:ext cx="3852000" cy="1323439"/>
          </a:xfrm>
          <a:prstGeom prst="rect">
            <a:avLst/>
          </a:prstGeom>
          <a:noFill/>
        </p:spPr>
        <p:txBody>
          <a:bodyPr wrap="square" rIns="90000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Capture how the </a:t>
            </a:r>
            <a:r>
              <a:rPr lang="en-US" altLang="ja-JP" sz="1600" b="1" dirty="0">
                <a:solidFill>
                  <a:srgbClr val="4A7B7C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formal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 </a:t>
            </a:r>
            <a:r>
              <a:rPr lang="en-US" altLang="ja-JP" sz="1600" b="1" dirty="0">
                <a:solidFill>
                  <a:srgbClr val="4A7B7C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Interaction Model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is mapped to concrete protocol operations (e.g., </a:t>
            </a:r>
            <a:r>
              <a:rPr lang="en-US" altLang="ja-JP" sz="1600" dirty="0" err="1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CoAP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) and platform features (e.g., OCF). These templates are re-used by concrete TDs.</a:t>
            </a:r>
            <a:endParaRPr lang="en-US" altLang="ja-JP" sz="1400" dirty="0">
              <a:solidFill>
                <a:prstClr val="black"/>
              </a:solidFill>
              <a:latin typeface="Arial" pitchFamily="34" charset="0"/>
              <a:ea typeface="HG明朝E" panose="02020909000000000000" pitchFamily="17" charset="-128"/>
              <a:cs typeface="Arial" panose="020B0604020202020204" pitchFamily="34" charset="0"/>
            </a:endParaRPr>
          </a:p>
        </p:txBody>
      </p:sp>
      <p:sp>
        <p:nvSpPr>
          <p:cNvPr id="73" name="Cube 4"/>
          <p:cNvSpPr/>
          <p:nvPr/>
        </p:nvSpPr>
        <p:spPr>
          <a:xfrm>
            <a:off x="7987576" y="4797152"/>
            <a:ext cx="3757384" cy="542933"/>
          </a:xfrm>
          <a:prstGeom prst="cube">
            <a:avLst>
              <a:gd name="adj" fmla="val 21875"/>
            </a:avLst>
          </a:prstGeom>
          <a:solidFill>
            <a:srgbClr val="00B050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Binding Templates</a:t>
            </a:r>
          </a:p>
        </p:txBody>
      </p:sp>
      <p:sp>
        <p:nvSpPr>
          <p:cNvPr id="74" name="Cloud 48"/>
          <p:cNvSpPr/>
          <p:nvPr/>
        </p:nvSpPr>
        <p:spPr>
          <a:xfrm>
            <a:off x="5379095" y="6073995"/>
            <a:ext cx="1282005" cy="739381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…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5" name="Cloud 48"/>
          <p:cNvSpPr/>
          <p:nvPr/>
        </p:nvSpPr>
        <p:spPr>
          <a:xfrm>
            <a:off x="5492993" y="5821924"/>
            <a:ext cx="1011384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6" name="Cloud 48"/>
          <p:cNvSpPr/>
          <p:nvPr/>
        </p:nvSpPr>
        <p:spPr>
          <a:xfrm>
            <a:off x="4805162" y="6176158"/>
            <a:ext cx="1049417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MQTT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8" name="Cloud 48"/>
          <p:cNvSpPr/>
          <p:nvPr/>
        </p:nvSpPr>
        <p:spPr>
          <a:xfrm>
            <a:off x="6240731" y="5967782"/>
            <a:ext cx="1011384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CoAP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2" name="Cube 4"/>
          <p:cNvSpPr/>
          <p:nvPr/>
        </p:nvSpPr>
        <p:spPr>
          <a:xfrm>
            <a:off x="4587007" y="2189002"/>
            <a:ext cx="3252600" cy="542933"/>
          </a:xfrm>
          <a:prstGeom prst="cube">
            <a:avLst>
              <a:gd name="adj" fmla="val 21875"/>
            </a:avLst>
          </a:prstGeom>
          <a:solidFill>
            <a:srgbClr val="FFFF00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Security Guidelines</a:t>
            </a:r>
          </a:p>
        </p:txBody>
      </p:sp>
      <p:sp>
        <p:nvSpPr>
          <p:cNvPr id="83" name="Pfeil nach unten 2"/>
          <p:cNvSpPr/>
          <p:nvPr/>
        </p:nvSpPr>
        <p:spPr bwMode="auto">
          <a:xfrm>
            <a:off x="5454893" y="2731935"/>
            <a:ext cx="1441077" cy="530647"/>
          </a:xfrm>
          <a:prstGeom prst="downArrow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/>
        </p:spPr>
        <p:txBody>
          <a:bodyPr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endParaRPr lang="en-US" dirty="0" err="1">
              <a:solidFill>
                <a:srgbClr val="000000"/>
              </a:solidFill>
              <a:latin typeface="Arial" pitchFamily="34" charset="0"/>
              <a:ea typeface="ＭＳ Ｐゴシック" charset="-128"/>
            </a:endParaRPr>
          </a:p>
        </p:txBody>
      </p:sp>
      <p:sp>
        <p:nvSpPr>
          <p:cNvPr id="84" name="Cube 4"/>
          <p:cNvSpPr/>
          <p:nvPr/>
        </p:nvSpPr>
        <p:spPr>
          <a:xfrm>
            <a:off x="627062" y="1151011"/>
            <a:ext cx="11117897" cy="496558"/>
          </a:xfrm>
          <a:prstGeom prst="snip2SameRect">
            <a:avLst/>
          </a:prstGeom>
          <a:solidFill>
            <a:srgbClr val="4A7B7C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Architecture</a:t>
            </a: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627064" y="1648743"/>
            <a:ext cx="11117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Overarching umbrella with architectural constraints and guidance on how to use and combine building blocks.</a:t>
            </a:r>
          </a:p>
        </p:txBody>
      </p:sp>
      <p:pic>
        <p:nvPicPr>
          <p:cNvPr id="35" name="Picture 4" descr="C:\Users\z0010w1v\Pictures\wot-logo.png">
            <a:extLst>
              <a:ext uri="{FF2B5EF4-FFF2-40B4-BE49-F238E27FC236}">
                <a16:creationId xmlns:a16="http://schemas.microsoft.com/office/drawing/2014/main" id="{1175B75E-051F-4E92-807C-2D97C31519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847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Published Candidate Recommendations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8136" y="1143000"/>
            <a:ext cx="5514971" cy="4525963"/>
          </a:xfrm>
        </p:spPr>
        <p:txBody>
          <a:bodyPr/>
          <a:lstStyle/>
          <a:p>
            <a:r>
              <a:rPr lang="de-DE" b="1" dirty="0"/>
              <a:t>WoT Thing Description (TD)</a:t>
            </a:r>
          </a:p>
        </p:txBody>
      </p:sp>
      <p:sp>
        <p:nvSpPr>
          <p:cNvPr id="5" name="Rectangle 3"/>
          <p:cNvSpPr/>
          <p:nvPr/>
        </p:nvSpPr>
        <p:spPr>
          <a:xfrm>
            <a:off x="6787225" y="1625991"/>
            <a:ext cx="3888432" cy="45935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"@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context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"https://www.w3.org/2019/wot/td/v1"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{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iot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"http://iotschema.org/"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}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id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"urn:dev:org:32473:1234567890"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lang="de-DE" sz="1300" b="1" dirty="0">
                <a:solidFill>
                  <a:srgbClr val="4A7B7C"/>
                </a:solidFill>
                <a:latin typeface="Consolas" panose="020B0609020204030204" pitchFamily="49" charset="0"/>
              </a:rPr>
              <a:t>"title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"MyLEDThing"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description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"RGB LED </a:t>
            </a:r>
            <a:r>
              <a:rPr kumimoji="0" lang="de-DE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torchiere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"@type"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"Thing"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iot:Light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"securityDefinitions"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"default"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"scheme"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"bearer</a:t>
            </a:r>
            <a:r>
              <a:rPr lang="de-DE" sz="13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"security"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lang="de-DE" sz="1300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properties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"brightness"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  <a:endParaRPr lang="de-DE" sz="1300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300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300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300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"type"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"integer",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     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minimum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0,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     "maximum"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100,</a:t>
            </a:r>
            <a:endParaRPr lang="de-DE" sz="1300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anose="020B0609020204030204" pitchFamily="49" charset="0"/>
              </a:rPr>
              <a:t>"forms"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 ... ]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},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actions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"fadeIn"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CB09F6-4094-4071-8EF0-8E4411D2DA75}"/>
              </a:ext>
            </a:extLst>
          </p:cNvPr>
          <p:cNvGrpSpPr/>
          <p:nvPr/>
        </p:nvGrpSpPr>
        <p:grpSpPr>
          <a:xfrm>
            <a:off x="1065749" y="4797152"/>
            <a:ext cx="4825866" cy="1885836"/>
            <a:chOff x="1065749" y="5147330"/>
            <a:chExt cx="4825866" cy="18858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2631" y="5392042"/>
              <a:ext cx="1116361" cy="111636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879" y="5980430"/>
              <a:ext cx="1052736" cy="105273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7726" y="5147330"/>
              <a:ext cx="971104" cy="971104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1866507" y="5902738"/>
              <a:ext cx="144000" cy="14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  <a:shade val="30000"/>
                    <a:satMod val="11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5749" y="6481109"/>
              <a:ext cx="1390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Door = Thing</a:t>
              </a:r>
              <a:endParaRPr lang="en-US" sz="1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6177" y="5783948"/>
              <a:ext cx="2106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Handle</a:t>
              </a:r>
              <a:r>
                <a:rPr lang="de-DE" sz="1800" dirty="0">
                  <a:solidFill>
                    <a:srgbClr val="4A7B7C"/>
                  </a:solidFill>
                </a:rPr>
                <a:t> </a:t>
              </a:r>
              <a:r>
                <a:rPr lang="de-DE" sz="1800" dirty="0"/>
                <a:t>= Affordance</a:t>
              </a:r>
              <a:endParaRPr lang="en-US" sz="18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43899" y="6077096"/>
              <a:ext cx="8173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800" b="1" dirty="0">
                  <a:solidFill>
                    <a:srgbClr val="FF0000"/>
                  </a:solidFill>
                </a:rPr>
                <a:t>What?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84902" y="6075283"/>
              <a:ext cx="732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800" b="1" dirty="0">
                  <a:solidFill>
                    <a:srgbClr val="00B050"/>
                  </a:solidFill>
                </a:rPr>
                <a:t>How?</a:t>
              </a:r>
              <a:endParaRPr lang="en-US" sz="1800" b="1" dirty="0">
                <a:solidFill>
                  <a:srgbClr val="00B05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04557" y="6481109"/>
              <a:ext cx="6960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800" dirty="0">
                  <a:solidFill>
                    <a:srgbClr val="FF0000"/>
                  </a:solidFill>
                </a:rPr>
                <a:t>Open</a:t>
              </a:r>
              <a:endParaRPr lang="en-US" sz="1800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212313" y="5895965"/>
              <a:ext cx="614524" cy="323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212313" y="6277705"/>
              <a:ext cx="626566" cy="2290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54117" y="5618977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>
                  <a:solidFill>
                    <a:srgbClr val="00B050"/>
                  </a:solidFill>
                </a:rPr>
                <a:t>Pull</a:t>
              </a:r>
              <a:endParaRPr lang="en-US" sz="1800" dirty="0">
                <a:solidFill>
                  <a:srgbClr val="00B05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20453" y="6411206"/>
              <a:ext cx="6063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>
                  <a:solidFill>
                    <a:srgbClr val="00B050"/>
                  </a:solidFill>
                </a:rPr>
                <a:t>Turn</a:t>
              </a:r>
              <a:endParaRPr lang="en-US" sz="1800" dirty="0">
                <a:solidFill>
                  <a:srgbClr val="00B050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3152569" y="6372450"/>
              <a:ext cx="0" cy="2193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964" y="1062032"/>
            <a:ext cx="5489258" cy="4525963"/>
          </a:xfrm>
        </p:spPr>
        <p:txBody>
          <a:bodyPr/>
          <a:lstStyle/>
          <a:p>
            <a:r>
              <a:rPr lang="de-DE" b="1" dirty="0"/>
              <a:t>WoT Architecture</a:t>
            </a:r>
          </a:p>
          <a:p>
            <a:pPr lvl="1"/>
            <a:r>
              <a:rPr lang="de-DE" dirty="0"/>
              <a:t>Constraints</a:t>
            </a:r>
          </a:p>
          <a:p>
            <a:pPr lvl="2"/>
            <a:r>
              <a:rPr lang="de-DE" dirty="0"/>
              <a:t>Things must have TD (W3C WoT)</a:t>
            </a:r>
          </a:p>
          <a:p>
            <a:pPr lvl="2"/>
            <a:r>
              <a:rPr lang="de-DE" dirty="0"/>
              <a:t>Must use hypermedia controls (general WoT)</a:t>
            </a:r>
          </a:p>
          <a:p>
            <a:pPr lvl="3"/>
            <a:r>
              <a:rPr lang="de-DE" dirty="0"/>
              <a:t>URIs</a:t>
            </a:r>
          </a:p>
          <a:p>
            <a:pPr lvl="3"/>
            <a:r>
              <a:rPr lang="de-DE" dirty="0"/>
              <a:t>Standard set of methods</a:t>
            </a:r>
          </a:p>
          <a:p>
            <a:pPr lvl="3"/>
            <a:r>
              <a:rPr lang="de-DE" dirty="0"/>
              <a:t>Media Types</a:t>
            </a:r>
          </a:p>
          <a:p>
            <a:pPr lvl="1"/>
            <a:r>
              <a:rPr lang="de-DE" dirty="0"/>
              <a:t>Interaction Affordances</a:t>
            </a:r>
          </a:p>
          <a:p>
            <a:pPr lvl="2"/>
            <a:r>
              <a:rPr lang="en-US" dirty="0"/>
              <a:t>Metadata of a Thing that shows and describes the possible choices (</a:t>
            </a:r>
            <a:r>
              <a:rPr lang="en-US" dirty="0">
                <a:solidFill>
                  <a:srgbClr val="FF0000"/>
                </a:solidFill>
              </a:rPr>
              <a:t>what</a:t>
            </a:r>
            <a:r>
              <a:rPr lang="en-US" dirty="0"/>
              <a:t>) to Consumers, thereby suggesting </a:t>
            </a:r>
            <a:r>
              <a:rPr lang="en-US" dirty="0">
                <a:solidFill>
                  <a:srgbClr val="00B050"/>
                </a:solidFill>
              </a:rPr>
              <a:t>how</a:t>
            </a:r>
            <a:r>
              <a:rPr lang="en-US" dirty="0"/>
              <a:t> Consumers may interact with the Thing</a:t>
            </a:r>
          </a:p>
        </p:txBody>
      </p:sp>
      <p:pic>
        <p:nvPicPr>
          <p:cNvPr id="22" name="Picture 21" descr="C:\Users\z0010w1v\Pictures\wot-logo.png">
            <a:extLst>
              <a:ext uri="{FF2B5EF4-FFF2-40B4-BE49-F238E27FC236}">
                <a16:creationId xmlns:a16="http://schemas.microsoft.com/office/drawing/2014/main" id="{452DAC49-5F5B-4177-BFE9-C8BB00CDE4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2310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B7FDF5-72D2-4174-B199-384E0CFFD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834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C3AFFB-B100-45E7-A238-1F3C21E28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384" y="404664"/>
            <a:ext cx="5811144" cy="1143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Plugfest</a:t>
            </a:r>
            <a:r>
              <a:rPr lang="en-US" dirty="0">
                <a:solidFill>
                  <a:schemeClr val="bg1"/>
                </a:solidFill>
              </a:rPr>
              <a:t>, Use Cases, and Demos</a:t>
            </a:r>
          </a:p>
        </p:txBody>
      </p:sp>
    </p:spTree>
    <p:extLst>
      <p:ext uri="{BB962C8B-B14F-4D97-AF65-F5344CB8AC3E}">
        <p14:creationId xmlns:p14="http://schemas.microsoft.com/office/powerpoint/2010/main" val="4392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B5E8B-2EF8-49F9-A9CF-CEA391B81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4514998" cy="1143000"/>
          </a:xfrm>
        </p:spPr>
        <p:txBody>
          <a:bodyPr/>
          <a:lstStyle/>
          <a:p>
            <a:r>
              <a:rPr lang="en-US" dirty="0" err="1"/>
              <a:t>Plugfest</a:t>
            </a:r>
            <a:r>
              <a:rPr lang="en-US" dirty="0"/>
              <a:t> Devices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AF894-6648-46BB-B665-50FC6CB93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663" y="199369"/>
            <a:ext cx="10416989" cy="6459261"/>
          </a:xfrm>
        </p:spPr>
      </p:pic>
    </p:spTree>
    <p:extLst>
      <p:ext uri="{BB962C8B-B14F-4D97-AF65-F5344CB8AC3E}">
        <p14:creationId xmlns:p14="http://schemas.microsoft.com/office/powerpoint/2010/main" val="2506655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D10A5-2957-4688-BF31-9A7974FD8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819254" cy="1143000"/>
          </a:xfrm>
        </p:spPr>
        <p:txBody>
          <a:bodyPr/>
          <a:lstStyle/>
          <a:p>
            <a:r>
              <a:rPr lang="en-US" dirty="0"/>
              <a:t>Scenario 1: Home/Building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6087080-281A-46EF-BB68-6993FD15E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756" y="1052736"/>
            <a:ext cx="10686838" cy="5590798"/>
          </a:xfrm>
        </p:spPr>
      </p:pic>
    </p:spTree>
    <p:extLst>
      <p:ext uri="{BB962C8B-B14F-4D97-AF65-F5344CB8AC3E}">
        <p14:creationId xmlns:p14="http://schemas.microsoft.com/office/powerpoint/2010/main" val="2165404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www.w3.org/2019/09/wot-f2f/photos/0917/DSC_3359.JPG">
            <a:extLst>
              <a:ext uri="{FF2B5EF4-FFF2-40B4-BE49-F238E27FC236}">
                <a16:creationId xmlns:a16="http://schemas.microsoft.com/office/drawing/2014/main" id="{8B95CF4E-73A3-444A-BF7D-FA38042807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677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CE0D-79B8-4F0D-B369-CD34A78BE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10"/>
          <a:stretch/>
        </p:blipFill>
        <p:spPr>
          <a:xfrm>
            <a:off x="0" y="0"/>
            <a:ext cx="12218749" cy="686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27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www.w3.org/2019/09/wot-f2f/photos/0917/DSC_3359.JPG">
            <a:extLst>
              <a:ext uri="{FF2B5EF4-FFF2-40B4-BE49-F238E27FC236}">
                <a16:creationId xmlns:a16="http://schemas.microsoft.com/office/drawing/2014/main" id="{8B95CF4E-73A3-444A-BF7D-FA38042807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677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CE0D-79B8-4F0D-B369-CD34A78BE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59" t="64167" r="30047" b="3033"/>
          <a:stretch/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024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040887b0-086c-4ff4-8beb-b5b55c2754ed"/>
</p:tagLst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0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1.xml><?xml version="1.0" encoding="utf-8"?>
<a:theme xmlns:a="http://schemas.openxmlformats.org/drawingml/2006/main" name="3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2.xml><?xml version="1.0" encoding="utf-8"?>
<a:theme xmlns:a="http://schemas.openxmlformats.org/drawingml/2006/main" name="11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intel16x9">
  <a:themeElements>
    <a:clrScheme name="Custom 4">
      <a:dk1>
        <a:sysClr val="windowText" lastClr="000000"/>
      </a:dk1>
      <a:lt1>
        <a:sysClr val="window" lastClr="FFFFFF"/>
      </a:lt1>
      <a:dk2>
        <a:srgbClr val="0071C5"/>
      </a:dk2>
      <a:lt2>
        <a:srgbClr val="FFFFFF"/>
      </a:lt2>
      <a:accent1>
        <a:srgbClr val="00AEEF"/>
      </a:accent1>
      <a:accent2>
        <a:srgbClr val="C4D600"/>
      </a:accent2>
      <a:accent3>
        <a:srgbClr val="F3D54E"/>
      </a:accent3>
      <a:accent4>
        <a:srgbClr val="FFA300"/>
      </a:accent4>
      <a:accent5>
        <a:srgbClr val="FC4C02"/>
      </a:accent5>
      <a:accent6>
        <a:srgbClr val="003C71"/>
      </a:accent6>
      <a:hlink>
        <a:srgbClr val="00AEEF"/>
      </a:hlink>
      <a:folHlink>
        <a:srgbClr val="00AEEF"/>
      </a:folHlink>
    </a:clrScheme>
    <a:fontScheme name="intel2015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372" tIns="45688" rIns="91372" bIns="45688" numCol="1" rtlCol="0" anchor="t" anchorCtr="1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95000"/>
          </a:lnSpc>
          <a:spcBef>
            <a:spcPct val="3000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372" tIns="45688" rIns="91372" bIns="45688" numCol="1" anchor="t" anchorCtr="1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95000"/>
          </a:lnSpc>
          <a:spcBef>
            <a:spcPct val="3000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  <a:cs typeface="Arial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3200" dirty="0"/>
        </a:defPPr>
      </a:lstStyle>
    </a:txDef>
  </a:objectDefaults>
  <a:extraClrSchemeLst>
    <a:extraClrScheme>
      <a:clrScheme name="2_Architectur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8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5BB3B9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9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FFCC00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0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1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CC00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2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3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C5C0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4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00C5C0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5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10C8E1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6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10C8E1"/>
        </a:hlink>
        <a:folHlink>
          <a:srgbClr val="F3016E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9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5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6_Intel 20150715">
  <a:themeElements>
    <a:clrScheme name="Custom 6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Content Slides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2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Three columns</Name>
  <PpLayout>32</PpLayout>
  <Index>14</Index>
</p4ppTags>
</file>

<file path=customXml/item10.xml><?xml version="1.0" encoding="utf-8"?>
<p4ppTags>
  <Name>Two rows</Name>
  <PpLayout>32</PpLayout>
  <Index>13</Index>
</p4ppTags>
</file>

<file path=customXml/item11.xml><?xml version="1.0" encoding="utf-8"?>
<p4ppTags>
  <Name>Two columns</Name>
  <PpLayout>29</PpLayout>
  <Index>12</Index>
</p4ppTags>
</file>

<file path=customXml/item12.xml><?xml version="1.0" encoding="utf-8"?>
<p4ppTags>
  <Name>Text + Index</Name>
  <PpLayout>32</PpLayout>
  <Index>8</Index>
</p4ppTags>
</file>

<file path=customXml/item13.xml><?xml version="1.0" encoding="utf-8"?>
<p4ppTags>
  <Name>Free Content</Name>
  <PpLayout>11</PpLayout>
  <Index>9</Index>
</p4ppTags>
</file>

<file path=customXml/item2.xml><?xml version="1.0" encoding="utf-8"?>
<p4ppTags>
  <Name>Four objects</Name>
  <PpLayout>24</PpLayout>
  <Index>15</Index>
</p4ppTags>
</file>

<file path=customXml/item3.xml><?xml version="1.0" encoding="utf-8"?>
<p4ppTags>
  <Name>Free Content + Navigation</Name>
  <PpLayout>32</PpLayout>
  <Index>16</Index>
</p4ppTags>
</file>

<file path=customXml/item4.xml><?xml version="1.0" encoding="utf-8"?>
<p4ppTags>
  <Name>One object (small)</Name>
  <PpLayout>16</PpLayout>
  <Index>11</Index>
</p4ppTags>
</file>

<file path=customXml/item5.xml><?xml version="1.0" encoding="utf-8"?>
<p4ppTags>
  <Name>One object (large) + Navigation</Name>
  <PpLayout>32</PpLayout>
  <Index>17</Index>
</p4ppTags>
</file>

<file path=customXml/item6.xml><?xml version="1.0" encoding="utf-8"?>
<p4ppTags>
  <Name>One object (small) + Navigation</Name>
  <PpLayout>32</PpLayout>
  <Index>18</Index>
</p4ppTags>
</file>

<file path=customXml/item7.xml><?xml version="1.0" encoding="utf-8"?>
<p4ppTags>
  <Name>One object (large)</Name>
  <PpLayout>16</PpLayout>
  <Index>10</Index>
</p4ppTags>
</file>

<file path=customXml/item8.xml><?xml version="1.0" encoding="utf-8"?>
<p4ppTags>
  <Name>Three columns + Navigation</Name>
  <PpLayout>32</PpLayout>
  <Index>20</Index>
</p4ppTags>
</file>

<file path=customXml/item9.xml><?xml version="1.0" encoding="utf-8"?>
<p4ppTags>
  <Name>Two columns + Navigation</Name>
  <PpLayout>32</PpLayout>
  <Index>19</Index>
</p4ppTags>
</file>

<file path=customXml/itemProps1.xml><?xml version="1.0" encoding="utf-8"?>
<ds:datastoreItem xmlns:ds="http://schemas.openxmlformats.org/officeDocument/2006/customXml" ds:itemID="{8699A006-2152-4093-B4FC-C6BF20D5E592}">
  <ds:schemaRefs/>
</ds:datastoreItem>
</file>

<file path=customXml/itemProps10.xml><?xml version="1.0" encoding="utf-8"?>
<ds:datastoreItem xmlns:ds="http://schemas.openxmlformats.org/officeDocument/2006/customXml" ds:itemID="{F14BB4E7-BF22-46E2-AA3C-1ABA12A0B021}">
  <ds:schemaRefs/>
</ds:datastoreItem>
</file>

<file path=customXml/itemProps11.xml><?xml version="1.0" encoding="utf-8"?>
<ds:datastoreItem xmlns:ds="http://schemas.openxmlformats.org/officeDocument/2006/customXml" ds:itemID="{9299034F-B9D7-46FC-B241-DC94BF0E67F6}">
  <ds:schemaRefs/>
</ds:datastoreItem>
</file>

<file path=customXml/itemProps12.xml><?xml version="1.0" encoding="utf-8"?>
<ds:datastoreItem xmlns:ds="http://schemas.openxmlformats.org/officeDocument/2006/customXml" ds:itemID="{0D9599B2-641B-429C-8C85-C591ECF8C990}">
  <ds:schemaRefs/>
</ds:datastoreItem>
</file>

<file path=customXml/itemProps13.xml><?xml version="1.0" encoding="utf-8"?>
<ds:datastoreItem xmlns:ds="http://schemas.openxmlformats.org/officeDocument/2006/customXml" ds:itemID="{B5096DD8-53C8-4E83-8664-FC4F8BE8B725}">
  <ds:schemaRefs/>
</ds:datastoreItem>
</file>

<file path=customXml/itemProps2.xml><?xml version="1.0" encoding="utf-8"?>
<ds:datastoreItem xmlns:ds="http://schemas.openxmlformats.org/officeDocument/2006/customXml" ds:itemID="{4E8C063E-54DF-40B8-B6B7-24C91B170904}">
  <ds:schemaRefs/>
</ds:datastoreItem>
</file>

<file path=customXml/itemProps3.xml><?xml version="1.0" encoding="utf-8"?>
<ds:datastoreItem xmlns:ds="http://schemas.openxmlformats.org/officeDocument/2006/customXml" ds:itemID="{3C206999-0CDF-47B3-B85E-D5652B9D7810}">
  <ds:schemaRefs/>
</ds:datastoreItem>
</file>

<file path=customXml/itemProps4.xml><?xml version="1.0" encoding="utf-8"?>
<ds:datastoreItem xmlns:ds="http://schemas.openxmlformats.org/officeDocument/2006/customXml" ds:itemID="{B19D05D1-AE0E-4B0D-AA6A-E4DC4507B75E}">
  <ds:schemaRefs/>
</ds:datastoreItem>
</file>

<file path=customXml/itemProps5.xml><?xml version="1.0" encoding="utf-8"?>
<ds:datastoreItem xmlns:ds="http://schemas.openxmlformats.org/officeDocument/2006/customXml" ds:itemID="{F718F79D-2091-4AD7-864E-B9B95B323394}">
  <ds:schemaRefs/>
</ds:datastoreItem>
</file>

<file path=customXml/itemProps6.xml><?xml version="1.0" encoding="utf-8"?>
<ds:datastoreItem xmlns:ds="http://schemas.openxmlformats.org/officeDocument/2006/customXml" ds:itemID="{0091252C-F36F-40C9-984C-22582B3E6FB3}">
  <ds:schemaRefs/>
</ds:datastoreItem>
</file>

<file path=customXml/itemProps7.xml><?xml version="1.0" encoding="utf-8"?>
<ds:datastoreItem xmlns:ds="http://schemas.openxmlformats.org/officeDocument/2006/customXml" ds:itemID="{864B6C15-1FF1-4ADA-8DBE-CD1DAF35B070}">
  <ds:schemaRefs/>
</ds:datastoreItem>
</file>

<file path=customXml/itemProps8.xml><?xml version="1.0" encoding="utf-8"?>
<ds:datastoreItem xmlns:ds="http://schemas.openxmlformats.org/officeDocument/2006/customXml" ds:itemID="{69E3DA23-9724-4848-A6F6-2F0F36B1F914}">
  <ds:schemaRefs/>
</ds:datastoreItem>
</file>

<file path=customXml/itemProps9.xml><?xml version="1.0" encoding="utf-8"?>
<ds:datastoreItem xmlns:ds="http://schemas.openxmlformats.org/officeDocument/2006/customXml" ds:itemID="{A27DC4FC-F9FA-4AC8-AAAA-729E607CE7E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1137</TotalTime>
  <Words>1208</Words>
  <Application>Microsoft Macintosh PowerPoint</Application>
  <PresentationFormat>Custom</PresentationFormat>
  <Paragraphs>179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18</vt:i4>
      </vt:variant>
    </vt:vector>
  </HeadingPairs>
  <TitlesOfParts>
    <vt:vector size="39" baseType="lpstr">
      <vt:lpstr>Neo Sans Intel</vt:lpstr>
      <vt:lpstr>Neo Sans Intel Medium</vt:lpstr>
      <vt:lpstr>Arial</vt:lpstr>
      <vt:lpstr>Calibri</vt:lpstr>
      <vt:lpstr>Consolas</vt:lpstr>
      <vt:lpstr>Courier New</vt:lpstr>
      <vt:lpstr>Intel Clear</vt:lpstr>
      <vt:lpstr>Intel Clear Pro</vt:lpstr>
      <vt:lpstr>Wingdings</vt:lpstr>
      <vt:lpstr>Larissa</vt:lpstr>
      <vt:lpstr>4_intel16x9</vt:lpstr>
      <vt:lpstr>1_Larissa</vt:lpstr>
      <vt:lpstr>1_Intel 20150715</vt:lpstr>
      <vt:lpstr>9_Intel 20150715</vt:lpstr>
      <vt:lpstr>5_Intel 20150715</vt:lpstr>
      <vt:lpstr>6_Intel 20150715</vt:lpstr>
      <vt:lpstr>Content Slides</vt:lpstr>
      <vt:lpstr>2_Intel 20150715</vt:lpstr>
      <vt:lpstr>10_Intel 20150715</vt:lpstr>
      <vt:lpstr>3_Intel 20150715</vt:lpstr>
      <vt:lpstr>11_Intel 20150715</vt:lpstr>
      <vt:lpstr>WoT Plugfest</vt:lpstr>
      <vt:lpstr>W3C Web of Things</vt:lpstr>
      <vt:lpstr>W3C Web of Things – Building Blocks</vt:lpstr>
      <vt:lpstr>Published Candidate Recommendations</vt:lpstr>
      <vt:lpstr>Plugfest, Use Cases, and Demos</vt:lpstr>
      <vt:lpstr>Plugfest Devices</vt:lpstr>
      <vt:lpstr>Scenario 1: Home/Building</vt:lpstr>
      <vt:lpstr>PowerPoint Presentation</vt:lpstr>
      <vt:lpstr>PowerPoint Presentation</vt:lpstr>
      <vt:lpstr>Scenario 2: Industrial</vt:lpstr>
      <vt:lpstr>PowerPoint Presentation</vt:lpstr>
      <vt:lpstr>PowerPoint Presentation</vt:lpstr>
      <vt:lpstr>NHK Hybridcast Integration</vt:lpstr>
      <vt:lpstr>PowerPoint Presentation</vt:lpstr>
      <vt:lpstr>Orchestration</vt:lpstr>
      <vt:lpstr>WoT Workshop: Munich 2019</vt:lpstr>
      <vt:lpstr>W3C WoT Resources</vt:lpstr>
      <vt:lpstr>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W3C Web of Things – Getting Started</dc:title>
  <dc:creator>Matthias Kovatsch</dc:creator>
  <cp:keywords>CTPClassification=CTP_NT</cp:keywords>
  <cp:lastModifiedBy>Mccool, Michael</cp:lastModifiedBy>
  <cp:revision>325</cp:revision>
  <dcterms:created xsi:type="dcterms:W3CDTF">2018-05-15T12:31:41Z</dcterms:created>
  <dcterms:modified xsi:type="dcterms:W3CDTF">2020-02-04T00:28:01Z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b1ea6173-6fd9-4dbd-8bbc-3a0e6f6df8fc</vt:lpwstr>
  </property>
  <property fmtid="{D5CDD505-2E9C-101B-9397-08002B2CF9AE}" pid="3" name="CTP_TimeStamp">
    <vt:lpwstr>2019-09-18 05:53:15Z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_readonly">
    <vt:lpwstr/>
  </property>
  <property fmtid="{D5CDD505-2E9C-101B-9397-08002B2CF9AE}" pid="9" name="_change">
    <vt:lpwstr/>
  </property>
  <property fmtid="{D5CDD505-2E9C-101B-9397-08002B2CF9AE}" pid="10" name="_full-control">
    <vt:lpwstr/>
  </property>
  <property fmtid="{D5CDD505-2E9C-101B-9397-08002B2CF9AE}" pid="11" name="sflag">
    <vt:lpwstr>1563866936</vt:lpwstr>
  </property>
</Properties>
</file>

<file path=docProps/thumbnail.jpeg>
</file>